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Revenue ($B)</c:v>
                </c:pt>
              </c:strCache>
            </c:strRef>
          </c:tx>
          <c:spPr>
            <a:solidFill>
              <a:srgbClr val="2E4A7A"/>
            </a:solidFill>
            <a:effectLst/>
          </c:spPr>
          <c:invertIfNegative val="0"/>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dPt>
            <c:idx val="0"/>
            <c:invertIfNegative val="0"/>
            <c:bubble3D val="0"/>
            <c:spPr>
              <a:solidFill>
                <a:srgbClr val="2E4A7A"/>
              </a:solidFill>
              <a:effectLst/>
            </c:spPr>
          </c:dPt>
          <c:dPt>
            <c:idx val="1"/>
            <c:invertIfNegative val="0"/>
            <c:bubble3D val="0"/>
            <c:spPr>
              <a:solidFill>
                <a:srgbClr val="E8913A"/>
              </a:solidFill>
              <a:effectLst/>
            </c:spPr>
          </c:dPt>
          <c:dPt>
            <c:idx val="2"/>
            <c:invertIfNegative val="0"/>
            <c:bubble3D val="0"/>
            <c:spPr>
              <a:solidFill>
                <a:srgbClr val="5BA0D9"/>
              </a:solidFill>
              <a:effectLst/>
            </c:spPr>
          </c:dPt>
          <c:dPt>
            <c:idx val="3"/>
            <c:invertIfNegative val="0"/>
            <c:bubble3D val="0"/>
            <c:spPr>
              <a:solidFill>
                <a:srgbClr val="7EC8A0"/>
              </a:solidFill>
              <a:effectLst/>
            </c:spPr>
          </c:dPt>
          <c:dPt>
            <c:idx val="4"/>
            <c:invertIfNegative val="0"/>
            <c:bubble3D val="0"/>
            <c:spPr>
              <a:solidFill>
                <a:srgbClr val="D4556B"/>
              </a:solidFill>
              <a:effectLst/>
            </c:spPr>
          </c:dPt>
          <c:dPt>
            <c:idx val="5"/>
            <c:invertIfNegative val="0"/>
            <c:bubble3D val="0"/>
            <c:spPr>
              <a:solidFill>
                <a:srgbClr val="2E4A7A"/>
              </a:solidFill>
              <a:effectLst/>
            </c:spPr>
          </c:dPt>
          <c:cat>
            <c:multiLvlStrRef>
              <c:f>Sheet1!$A$2:$A$7</c:f>
              <c:multiLvlStrCache>
                <c:ptCount val="6"/>
                <c:lvl>
                  <c:pt idx="0">
                    <c:v>Medical Imaging</c:v>
                  </c:pt>
                  <c:pt idx="1">
                    <c:v>Drug Discovery</c:v>
                  </c:pt>
                  <c:pt idx="2">
                    <c:v>Administrative</c:v>
                  </c:pt>
                  <c:pt idx="3">
                    <c:v>Virtual Assistants</c:v>
                  </c:pt>
                  <c:pt idx="4">
                    <c:v>Robotics</c:v>
                  </c:pt>
                  <c:pt idx="5">
                    <c:v>Others</c:v>
                  </c:pt>
                </c:lvl>
              </c:multiLvlStrCache>
            </c:multiLvlStrRef>
          </c:cat>
          <c:val>
            <c:numRef>
              <c:f>Sheet1!$B$2:$B$7</c:f>
              <c:numCache>
                <c:formatCode>General</c:formatCode>
                <c:ptCount val="6"/>
                <c:pt idx="0">
                  <c:v>38.2</c:v>
                </c:pt>
                <c:pt idx="1">
                  <c:v>29.5</c:v>
                </c:pt>
                <c:pt idx="2">
                  <c:v>24.3</c:v>
                </c:pt>
                <c:pt idx="3">
                  <c:v>18.1</c:v>
                </c:pt>
                <c:pt idx="4">
                  <c:v>10.8</c:v>
                </c:pt>
                <c:pt idx="5">
                  <c:v>27.5</c:v>
                </c:pt>
              </c:numCache>
            </c:numRef>
          </c:val>
        </c:ser>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Share</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Pt>
            <c:idx val="5"/>
            <c:bubble3D val="0"/>
            <c:spPr>
              <a:solidFill>
                <a:srgbClr val="D4556B"/>
              </a:solidFill>
              <a:effectLst/>
            </c:spPr>
          </c:dPt>
          <c:dLbls>
            <c:dLbl>
              <c:idx val="0"/>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dLbl>
              <c:idx val="1"/>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dLbl>
              <c:idx val="2"/>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dLbl>
              <c:idx val="3"/>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dLbl>
              <c:idx val="4"/>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dLbl>
              <c:idx val="5"/>
              <c:numFmt formatCode="General" sourceLinked="0"/>
              <c:spPr/>
              <c:txPr>
                <a:bodyPr/>
                <a:lstStyle/>
                <a:p>
                  <a:pPr>
                    <a:defRPr sz="1200" b="0" i="0" u="none" strike="noStrike">
                      <a:solidFill>
                        <a:srgbClr val="2D3436"/>
                      </a:solidFill>
                      <a:latin typeface="Arial"/>
                    </a:defRPr>
                  </a:pPr>
                </a:p>
              </c:txPr>
              <c:showLegendKey val="0"/>
              <c:showVal val="1"/>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Sheet1!$A$2:$A$7</c:f>
              <c:strCache>
                <c:ptCount val="6"/>
                <c:pt idx="0">
                  <c:v>Diagnostics</c:v>
                </c:pt>
                <c:pt idx="1">
                  <c:v>Drug Discovery</c:v>
                </c:pt>
                <c:pt idx="2">
                  <c:v>Admin Automation</c:v>
                </c:pt>
                <c:pt idx="3">
                  <c:v>Virtual Care</c:v>
                </c:pt>
                <c:pt idx="4">
                  <c:v>Surgery / Robotics</c:v>
                </c:pt>
                <c:pt idx="5">
                  <c:v>Others</c:v>
                </c:pt>
              </c:strCache>
            </c:strRef>
          </c:cat>
          <c:val>
            <c:numRef>
              <c:f>Sheet1!$B$2:$B$7</c:f>
              <c:numCache>
                <c:ptCount val="6"/>
                <c:pt idx="0">
                  <c:v>32</c:v>
                </c:pt>
                <c:pt idx="1">
                  <c:v>22</c:v>
                </c:pt>
                <c:pt idx="2">
                  <c:v>18</c:v>
                </c:pt>
                <c:pt idx="3">
                  <c:v>15</c:v>
                </c:pt>
                <c:pt idx="4">
                  <c:v>8</c:v>
                </c:pt>
                <c:pt idx="5">
                  <c:v>5</c:v>
                </c:pt>
              </c:numCache>
            </c:numRef>
          </c:val>
        </c:ser>
        <c:firstSliceAng val="0"/>
        <c:holeSize val="50"/>
      </c:doughnutChart>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Investment ($B)</c:v>
                </c:pt>
              </c:strCache>
            </c:strRef>
          </c:tx>
          <c:spPr>
            <a:solidFill>
              <a:srgbClr val="2E4A7A"/>
            </a:solidFill>
            <a:ln w="25400" cap="flat">
              <a:solidFill>
                <a:srgbClr val="2E4A7A"/>
              </a:solidFill>
              <a:prstDash val="solid"/>
              <a:round/>
            </a:ln>
            <a:effectLst/>
          </c:spPr>
          <c:invertIfNegative val="0"/>
          <c:dLbls>
            <c:numFmt formatCode="#,##0"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marker>
            <c:symbol val="circle"/>
            <c:size val="6"/>
            <c:spPr>
              <a:solidFill>
                <a:srgbClr val="2E4A7A"/>
              </a:solidFill>
              <a:ln w="9525" cap="flat">
                <a:solidFill>
                  <a:srgbClr val="2E4A7A"/>
                </a:solidFill>
                <a:prstDash val="solid"/>
                <a:round/>
              </a:ln>
              <a:effectLst/>
            </c:spPr>
          </c:marker>
          <c:cat>
            <c:multiLvlStrRef>
              <c:f>Sheet1!$A$2:$A$9</c:f>
              <c:multiLvlStrCache>
                <c:ptCount val="8"/>
                <c:lvl>
                  <c:pt idx="0">
                    <c:v>2018</c:v>
                  </c:pt>
                  <c:pt idx="1">
                    <c:v>2019</c:v>
                  </c:pt>
                  <c:pt idx="2">
                    <c:v>2020</c:v>
                  </c:pt>
                  <c:pt idx="3">
                    <c:v>2021</c:v>
                  </c:pt>
                  <c:pt idx="4">
                    <c:v>2022</c:v>
                  </c:pt>
                  <c:pt idx="5">
                    <c:v>2023</c:v>
                  </c:pt>
                  <c:pt idx="6">
                    <c:v>2024</c:v>
                  </c:pt>
                  <c:pt idx="7">
                    <c:v>2025</c:v>
                  </c:pt>
                </c:lvl>
              </c:multiLvlStrCache>
            </c:multiLvlStrRef>
          </c:cat>
          <c:val>
            <c:numRef>
              <c:f>Sheet1!$B$2:$B$9</c:f>
              <c:numCache>
                <c:formatCode>General</c:formatCode>
                <c:ptCount val="8"/>
                <c:pt idx="0">
                  <c:v>4.1</c:v>
                </c:pt>
                <c:pt idx="1">
                  <c:v>6.3</c:v>
                </c:pt>
                <c:pt idx="2">
                  <c:v>8.2</c:v>
                </c:pt>
                <c:pt idx="3">
                  <c:v>15.1</c:v>
                </c:pt>
                <c:pt idx="4">
                  <c:v>11.4</c:v>
                </c:pt>
                <c:pt idx="5">
                  <c:v>13.8</c:v>
                </c:pt>
                <c:pt idx="6">
                  <c:v>16.2</c:v>
                </c:pt>
                <c:pt idx="7">
                  <c:v>19.5</c:v>
                </c:pt>
              </c:numCache>
            </c:numRef>
          </c:val>
          <c:smooth val="0"/>
        </c:ser>
        <c:ser>
          <c:idx val="1"/>
          <c:order val="1"/>
          <c:tx>
            <c:strRef>
              <c:f>Sheet1!$C$1</c:f>
              <c:strCache>
                <c:ptCount val="1"/>
                <c:pt idx="0">
                  <c:v>FDA AI/ML Approvals</c:v>
                </c:pt>
              </c:strCache>
            </c:strRef>
          </c:tx>
          <c:spPr>
            <a:solidFill>
              <a:srgbClr val="E8913A"/>
            </a:solidFill>
            <a:ln w="25400" cap="flat">
              <a:solidFill>
                <a:srgbClr val="E8913A"/>
              </a:solidFill>
              <a:prstDash val="solid"/>
              <a:round/>
            </a:ln>
            <a:effectLst/>
          </c:spPr>
          <c:invertIfNegative val="0"/>
          <c:dLbls>
            <c:numFmt formatCode="#,##0"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marker>
            <c:symbol val="circle"/>
            <c:size val="6"/>
            <c:spPr>
              <a:solidFill>
                <a:srgbClr val="E8913A"/>
              </a:solidFill>
              <a:ln w="9525" cap="flat">
                <a:solidFill>
                  <a:srgbClr val="E8913A"/>
                </a:solidFill>
                <a:prstDash val="solid"/>
                <a:round/>
              </a:ln>
              <a:effectLst/>
            </c:spPr>
          </c:marker>
          <c:cat>
            <c:multiLvlStrRef>
              <c:f>Sheet1!$A$2:$A$9</c:f>
              <c:multiLvlStrCache>
                <c:ptCount val="8"/>
                <c:lvl>
                  <c:pt idx="0">
                    <c:v>2018</c:v>
                  </c:pt>
                  <c:pt idx="1">
                    <c:v>2019</c:v>
                  </c:pt>
                  <c:pt idx="2">
                    <c:v>2020</c:v>
                  </c:pt>
                  <c:pt idx="3">
                    <c:v>2021</c:v>
                  </c:pt>
                  <c:pt idx="4">
                    <c:v>2022</c:v>
                  </c:pt>
                  <c:pt idx="5">
                    <c:v>2023</c:v>
                  </c:pt>
                  <c:pt idx="6">
                    <c:v>2024</c:v>
                  </c:pt>
                  <c:pt idx="7">
                    <c:v>2025</c:v>
                  </c:pt>
                </c:lvl>
              </c:multiLvlStrCache>
            </c:multiLvlStrRef>
          </c:cat>
          <c:val>
            <c:numRef>
              <c:f>Sheet1!$C$2:$C$9</c:f>
              <c:numCache>
                <c:formatCode>General</c:formatCode>
                <c:ptCount val="8"/>
                <c:pt idx="0">
                  <c:v>0</c:v>
                </c:pt>
                <c:pt idx="1">
                  <c:v>1</c:v>
                </c:pt>
                <c:pt idx="2">
                  <c:v>2</c:v>
                </c:pt>
                <c:pt idx="3">
                  <c:v>5</c:v>
                </c:pt>
                <c:pt idx="4">
                  <c:v>12</c:v>
                </c:pt>
                <c:pt idx="5">
                  <c:v>22</c:v>
                </c:pt>
                <c:pt idx="6">
                  <c:v>35</c:v>
                </c:pt>
                <c:pt idx="7">
                  <c:v>48</c:v>
                </c:pt>
              </c:numCache>
            </c:numRef>
          </c:val>
          <c:smooth val="0"/>
        </c:ser>
        <c:dLbls>
          <c:numFmt formatCode="#,##0"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audience with the scope of AI in healthcare. Emphasise that we are past the pilot phase and into scaled deployment. Transition: Let's preview the deck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Mayo Clinic's partnership with PathAI shows that AI excels when it's embedded into existing workflows, not bolted on top. Accuracy and speed both improve. Transition: Not every deployment succeeds. What are the systemic risks?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Privacy and bias are existential reputational risks for any AI health product. Integration cost and regulatory drag are manageable with the right team. Adoption is the hidden barrier—if clinicians don't trust the tool, it won't be used. Transition: Despite these risks, the opportunities are substantial.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opportunities touch every phase of healthcare delivery: prevention, diagnosis, treatment, and access. AI's value is multidimensional, not a single killer app. Transition: Looking ahead, where will we be by 2030?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decade is not about whether AI will be adopted—it's about how deeply it will be integrated into the fabric of care. Transition: Let's distil the deck into the most important takeaways.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points capture the arc of the deck: market momentum, leading applications, barriers, financial resilience, and the human future. Transition: Thank you—questions welcome.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openness. Encourage the audience to challenge assumptions and ask uncomfortable questions—that is where the real value of this conversation lies.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expectations: this deck covers market sizing, key use-cases, historical context, trend data, and forward-looking challenges. Encourage questions at any time. Transition: First, why does this topic matter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tension: massive spending alongside persistent error rates. AI is not a silver bullet, but it is the most promising lever for systemic improvement. Transition: Let's quantify the market.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single number anchors the conversation. It's not just hype—there is real capital and real deployment behind it. Transition: Where is the money going? Let's break down the segments.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Medical imaging leads because radiology data is highly structured and plentiful. Drug discovery is second due to the cost of wet-lab cycles—each acceleration saves billions. Transition: Let's view the same landscape as a composition.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Diagnostics dominates because every image, scan, and slide is a structured input for deep learning. Admin automation is growing fastest as revenue-cycle management sees rapid AI adoption. Transition: To understand how we got here, let's look at the timeline.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milestone expanded the boundary of what AI could do in medicine. From rule-based systems to deep learning to large language models, the trajectory is clear. Transition: How do these approaches compare in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Highlight the progression from manual, slow, variable outcomes to automated, fast, personalised care. The trade-off is upfront cost and data readiness. Transition: Let's look at the investment and regulatory trends.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2021 peak reflects pandemic-driven digital health funding. Approvals are accelerating as regulators build familiarity with AI submissions. Transition: Real-world evidence matters more than projections. Let's examine a case study.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D1B2A"/>
          </a:solidFill>
          <a:ln w="12700">
            <a:solidFill>
              <a:srgbClr val="FFFFFF">
                <a:alpha val="0"/>
              </a:srgbClr>
            </a:solidFill>
            <a:prstDash val="solid"/>
          </a:ln>
        </p:spPr>
      </p:sp>
      <p:sp>
        <p:nvSpPr>
          <p:cNvPr id="3" name="Shape 1"/>
          <p:cNvSpPr/>
          <p:nvPr/>
        </p:nvSpPr>
        <p:spPr>
          <a:xfrm>
            <a:off x="3200400" y="4526280"/>
            <a:ext cx="2743200" cy="54864"/>
          </a:xfrm>
          <a:prstGeom prst="rect">
            <a:avLst/>
          </a:prstGeom>
          <a:solidFill>
            <a:srgbClr val="E8913A"/>
          </a:solidFill>
          <a:ln w="12700">
            <a:solidFill>
              <a:srgbClr val="FFFFFF">
                <a:alpha val="0"/>
              </a:srgbClr>
            </a:solidFill>
            <a:prstDash val="solid"/>
          </a:ln>
        </p:spPr>
      </p:sp>
      <p:sp>
        <p:nvSpPr>
          <p:cNvPr id="4" name="Text 2"/>
          <p:cNvSpPr/>
          <p:nvPr/>
        </p:nvSpPr>
        <p:spPr>
          <a:xfrm>
            <a:off x="914400" y="1800225"/>
            <a:ext cx="7315200" cy="1097280"/>
          </a:xfrm>
          <a:prstGeom prst="rect">
            <a:avLst/>
          </a:prstGeom>
          <a:noFill/>
          <a:ln/>
        </p:spPr>
        <p:txBody>
          <a:bodyPr wrap="square" rtlCol="0" anchor="ctr"/>
          <a:lstStyle/>
          <a:p>
            <a:pPr algn="ctr" indent="0" marL="0">
              <a:buNone/>
            </a:pPr>
            <a:r>
              <a:rPr lang="en-US" sz="4400" b="1" dirty="0">
                <a:solidFill>
                  <a:srgbClr val="FFFFFF"/>
                </a:solidFill>
                <a:latin typeface="Arial" pitchFamily="34" charset="0"/>
                <a:ea typeface="Arial" pitchFamily="34" charset="-122"/>
                <a:cs typeface="Arial" pitchFamily="34" charset="-120"/>
              </a:rPr>
              <a:t>AI in Healthcare</a:t>
            </a:r>
            <a:endParaRPr lang="en-US" sz="4400" dirty="0"/>
          </a:p>
        </p:txBody>
      </p:sp>
      <p:sp>
        <p:nvSpPr>
          <p:cNvPr id="5" name="Text 3"/>
          <p:cNvSpPr/>
          <p:nvPr/>
        </p:nvSpPr>
        <p:spPr>
          <a:xfrm>
            <a:off x="1371600" y="2468880"/>
            <a:ext cx="6400800" cy="731520"/>
          </a:xfrm>
          <a:prstGeom prst="rect">
            <a:avLst/>
          </a:prstGeom>
          <a:noFill/>
          <a:ln/>
        </p:spPr>
        <p:txBody>
          <a:bodyPr wrap="square" rtlCol="0" anchor="t"/>
          <a:lstStyle/>
          <a:p>
            <a:pPr algn="ctr" indent="0" marL="0">
              <a:buNone/>
            </a:pPr>
            <a:r>
              <a:rPr lang="en-US" sz="2000" dirty="0">
                <a:solidFill>
                  <a:srgbClr val="B0BEC5"/>
                </a:solidFill>
                <a:latin typeface="Arial" pitchFamily="34" charset="0"/>
                <a:ea typeface="Arial" pitchFamily="34" charset="-122"/>
                <a:cs typeface="Arial" pitchFamily="34" charset="-120"/>
              </a:rPr>
              <a:t>Transforming Medicine Through Intelligent Systems</a:t>
            </a:r>
            <a:endParaRPr lang="en-US" sz="2000" dirty="0"/>
          </a:p>
        </p:txBody>
      </p:sp>
      <p:sp>
        <p:nvSpPr>
          <p:cNvPr id="6" name="Text 4"/>
          <p:cNvSpPr/>
          <p:nvPr/>
        </p:nvSpPr>
        <p:spPr>
          <a:xfrm>
            <a:off x="1371600" y="3806190"/>
            <a:ext cx="6400800" cy="457200"/>
          </a:xfrm>
          <a:prstGeom prst="rect">
            <a:avLst/>
          </a:prstGeom>
          <a:noFill/>
          <a:ln/>
        </p:spPr>
        <p:txBody>
          <a:bodyPr wrap="square" rtlCol="0" anchor="t"/>
          <a:lstStyle/>
          <a:p>
            <a:pPr algn="ctr" indent="0" marL="0">
              <a:buNone/>
            </a:pPr>
            <a:r>
              <a:rPr lang="en-US" sz="1200" dirty="0">
                <a:solidFill>
                  <a:srgbClr val="B0BEC5"/>
                </a:solidFill>
                <a:latin typeface="Arial" pitchFamily="34" charset="0"/>
                <a:ea typeface="Arial" pitchFamily="34" charset="-122"/>
                <a:cs typeface="Arial" pitchFamily="34" charset="-120"/>
              </a:rPr>
              <a:t>Prepared by kimi-k2.6:cloud |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73152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Case Study: Mayo Clinic &amp; PathAI</a:t>
            </a:r>
            <a:endParaRPr lang="en-US" sz="2800" dirty="0"/>
          </a:p>
        </p:txBody>
      </p:sp>
      <p:sp>
        <p:nvSpPr>
          <p:cNvPr id="5" name="Shape 3"/>
          <p:cNvSpPr/>
          <p:nvPr/>
        </p:nvSpPr>
        <p:spPr>
          <a:xfrm>
            <a:off x="457200" y="1645920"/>
            <a:ext cx="2468880" cy="2926080"/>
          </a:xfrm>
          <a:prstGeom prst="rect">
            <a:avLst>
              <a:gd name="adj" fmla="val 5556"/>
            </a:avLst>
          </a:prstGeom>
          <a:solidFill>
            <a:srgbClr val="FFFFFF"/>
          </a:solidFill>
          <a:ln w="12700">
            <a:solidFill>
              <a:srgbClr val="D1D5DB"/>
            </a:solidFill>
            <a:prstDash val="solid"/>
          </a:ln>
        </p:spPr>
      </p:sp>
      <p:sp>
        <p:nvSpPr>
          <p:cNvPr id="6" name="Shape 4"/>
          <p:cNvSpPr/>
          <p:nvPr/>
        </p:nvSpPr>
        <p:spPr>
          <a:xfrm>
            <a:off x="457200" y="1645920"/>
            <a:ext cx="2468880" cy="182880"/>
          </a:xfrm>
          <a:prstGeom prst="rect">
            <a:avLst>
              <a:gd name="adj" fmla="val 75000"/>
            </a:avLst>
          </a:prstGeom>
          <a:solidFill>
            <a:srgbClr val="E8913A"/>
          </a:solidFill>
          <a:ln w="12700">
            <a:solidFill>
              <a:srgbClr val="FFFFFF">
                <a:alpha val="0"/>
              </a:srgbClr>
            </a:solidFill>
            <a:prstDash val="solid"/>
          </a:ln>
        </p:spPr>
      </p:sp>
      <p:sp>
        <p:nvSpPr>
          <p:cNvPr id="7" name="Text 5"/>
          <p:cNvSpPr/>
          <p:nvPr/>
        </p:nvSpPr>
        <p:spPr>
          <a:xfrm>
            <a:off x="548640" y="1965960"/>
            <a:ext cx="2286000" cy="365760"/>
          </a:xfrm>
          <a:prstGeom prst="rect">
            <a:avLst/>
          </a:prstGeom>
          <a:noFill/>
          <a:ln/>
        </p:spPr>
        <p:txBody>
          <a:bodyPr wrap="square" rtlCol="0" anchor="ctr"/>
          <a:lstStyle/>
          <a:p>
            <a:pPr algn="l" indent="0" marL="0">
              <a:buNone/>
            </a:pPr>
            <a:r>
              <a:rPr lang="en-US" sz="1600" b="1" dirty="0">
                <a:solidFill>
                  <a:srgbClr val="1B2A4A"/>
                </a:solidFill>
                <a:latin typeface="Arial" pitchFamily="34" charset="0"/>
                <a:ea typeface="Arial" pitchFamily="34" charset="-122"/>
                <a:cs typeface="Arial" pitchFamily="34" charset="-120"/>
              </a:rPr>
              <a:t>Challenge</a:t>
            </a:r>
            <a:endParaRPr lang="en-US" sz="1600" dirty="0"/>
          </a:p>
        </p:txBody>
      </p:sp>
      <p:sp>
        <p:nvSpPr>
          <p:cNvPr id="8" name="Text 6"/>
          <p:cNvSpPr/>
          <p:nvPr/>
        </p:nvSpPr>
        <p:spPr>
          <a:xfrm>
            <a:off x="548640" y="2468880"/>
            <a:ext cx="2286000" cy="2011680"/>
          </a:xfrm>
          <a:prstGeom prst="rect">
            <a:avLst/>
          </a:prstGeom>
          <a:noFill/>
          <a:ln/>
        </p:spPr>
        <p:txBody>
          <a:bodyPr wrap="square" rtlCol="0" anchor="t"/>
          <a:lstStyle/>
          <a:p>
            <a:pPr algn="l" indent="0" marL="0">
              <a:buNone/>
            </a:pPr>
            <a:r>
              <a:rPr lang="en-US" sz="1300" dirty="0">
                <a:solidFill>
                  <a:srgbClr val="2D3436"/>
                </a:solidFill>
                <a:latin typeface="Arial" pitchFamily="34" charset="0"/>
                <a:ea typeface="Arial" pitchFamily="34" charset="-122"/>
                <a:cs typeface="Arial" pitchFamily="34" charset="-120"/>
              </a:rPr>
              <a:t>High error rate in manual pathology review, leading to delayed treatments.</a:t>
            </a:r>
            <a:endParaRPr lang="en-US" sz="1300" dirty="0"/>
          </a:p>
        </p:txBody>
      </p:sp>
      <p:sp>
        <p:nvSpPr>
          <p:cNvPr id="9" name="Shape 7"/>
          <p:cNvSpPr/>
          <p:nvPr/>
        </p:nvSpPr>
        <p:spPr>
          <a:xfrm>
            <a:off x="3291840" y="1645920"/>
            <a:ext cx="2468880" cy="2926080"/>
          </a:xfrm>
          <a:prstGeom prst="rect">
            <a:avLst>
              <a:gd name="adj" fmla="val 5556"/>
            </a:avLst>
          </a:prstGeom>
          <a:solidFill>
            <a:srgbClr val="FFFFFF"/>
          </a:solidFill>
          <a:ln w="12700">
            <a:solidFill>
              <a:srgbClr val="D1D5DB"/>
            </a:solidFill>
            <a:prstDash val="solid"/>
          </a:ln>
        </p:spPr>
      </p:sp>
      <p:sp>
        <p:nvSpPr>
          <p:cNvPr id="10" name="Shape 8"/>
          <p:cNvSpPr/>
          <p:nvPr/>
        </p:nvSpPr>
        <p:spPr>
          <a:xfrm>
            <a:off x="3291840" y="1645920"/>
            <a:ext cx="2468880" cy="182880"/>
          </a:xfrm>
          <a:prstGeom prst="rect">
            <a:avLst>
              <a:gd name="adj" fmla="val 75000"/>
            </a:avLst>
          </a:prstGeom>
          <a:solidFill>
            <a:srgbClr val="E8913A"/>
          </a:solidFill>
          <a:ln w="12700">
            <a:solidFill>
              <a:srgbClr val="FFFFFF">
                <a:alpha val="0"/>
              </a:srgbClr>
            </a:solidFill>
            <a:prstDash val="solid"/>
          </a:ln>
        </p:spPr>
      </p:sp>
      <p:sp>
        <p:nvSpPr>
          <p:cNvPr id="11" name="Text 9"/>
          <p:cNvSpPr/>
          <p:nvPr/>
        </p:nvSpPr>
        <p:spPr>
          <a:xfrm>
            <a:off x="3383280" y="1965960"/>
            <a:ext cx="2286000" cy="365760"/>
          </a:xfrm>
          <a:prstGeom prst="rect">
            <a:avLst/>
          </a:prstGeom>
          <a:noFill/>
          <a:ln/>
        </p:spPr>
        <p:txBody>
          <a:bodyPr wrap="square" rtlCol="0" anchor="ctr"/>
          <a:lstStyle/>
          <a:p>
            <a:pPr algn="l" indent="0" marL="0">
              <a:buNone/>
            </a:pPr>
            <a:r>
              <a:rPr lang="en-US" sz="1600" b="1" dirty="0">
                <a:solidFill>
                  <a:srgbClr val="1B2A4A"/>
                </a:solidFill>
                <a:latin typeface="Arial" pitchFamily="34" charset="0"/>
                <a:ea typeface="Arial" pitchFamily="34" charset="-122"/>
                <a:cs typeface="Arial" pitchFamily="34" charset="-120"/>
              </a:rPr>
              <a:t>Solution</a:t>
            </a:r>
            <a:endParaRPr lang="en-US" sz="1600" dirty="0"/>
          </a:p>
        </p:txBody>
      </p:sp>
      <p:sp>
        <p:nvSpPr>
          <p:cNvPr id="12" name="Text 10"/>
          <p:cNvSpPr/>
          <p:nvPr/>
        </p:nvSpPr>
        <p:spPr>
          <a:xfrm>
            <a:off x="3383280" y="2468880"/>
            <a:ext cx="2286000" cy="2011680"/>
          </a:xfrm>
          <a:prstGeom prst="rect">
            <a:avLst/>
          </a:prstGeom>
          <a:noFill/>
          <a:ln/>
        </p:spPr>
        <p:txBody>
          <a:bodyPr wrap="square" rtlCol="0" anchor="t"/>
          <a:lstStyle/>
          <a:p>
            <a:pPr algn="l" indent="0" marL="0">
              <a:buNone/>
            </a:pPr>
            <a:r>
              <a:rPr lang="en-US" sz="1300" dirty="0">
                <a:solidFill>
                  <a:srgbClr val="2D3436"/>
                </a:solidFill>
                <a:latin typeface="Arial" pitchFamily="34" charset="0"/>
                <a:ea typeface="Arial" pitchFamily="34" charset="-122"/>
                <a:cs typeface="Arial" pitchFamily="34" charset="-120"/>
              </a:rPr>
              <a:t>AI-powered digital pathology platform integrated into clinical workflows.</a:t>
            </a:r>
            <a:endParaRPr lang="en-US" sz="1300" dirty="0"/>
          </a:p>
        </p:txBody>
      </p:sp>
      <p:sp>
        <p:nvSpPr>
          <p:cNvPr id="13" name="Shape 11"/>
          <p:cNvSpPr/>
          <p:nvPr/>
        </p:nvSpPr>
        <p:spPr>
          <a:xfrm>
            <a:off x="6126480" y="1645920"/>
            <a:ext cx="2468880" cy="2926080"/>
          </a:xfrm>
          <a:prstGeom prst="rect">
            <a:avLst>
              <a:gd name="adj" fmla="val 5556"/>
            </a:avLst>
          </a:prstGeom>
          <a:solidFill>
            <a:srgbClr val="FFFFFF"/>
          </a:solidFill>
          <a:ln w="12700">
            <a:solidFill>
              <a:srgbClr val="D1D5DB"/>
            </a:solidFill>
            <a:prstDash val="solid"/>
          </a:ln>
        </p:spPr>
      </p:sp>
      <p:sp>
        <p:nvSpPr>
          <p:cNvPr id="14" name="Shape 12"/>
          <p:cNvSpPr/>
          <p:nvPr/>
        </p:nvSpPr>
        <p:spPr>
          <a:xfrm>
            <a:off x="6126480" y="1645920"/>
            <a:ext cx="2468880" cy="182880"/>
          </a:xfrm>
          <a:prstGeom prst="rect">
            <a:avLst>
              <a:gd name="adj" fmla="val 75000"/>
            </a:avLst>
          </a:prstGeom>
          <a:solidFill>
            <a:srgbClr val="E8913A"/>
          </a:solidFill>
          <a:ln w="12700">
            <a:solidFill>
              <a:srgbClr val="FFFFFF">
                <a:alpha val="0"/>
              </a:srgbClr>
            </a:solidFill>
            <a:prstDash val="solid"/>
          </a:ln>
        </p:spPr>
      </p:sp>
      <p:sp>
        <p:nvSpPr>
          <p:cNvPr id="15" name="Text 13"/>
          <p:cNvSpPr/>
          <p:nvPr/>
        </p:nvSpPr>
        <p:spPr>
          <a:xfrm>
            <a:off x="6217920" y="1965960"/>
            <a:ext cx="2286000" cy="365760"/>
          </a:xfrm>
          <a:prstGeom prst="rect">
            <a:avLst/>
          </a:prstGeom>
          <a:noFill/>
          <a:ln/>
        </p:spPr>
        <p:txBody>
          <a:bodyPr wrap="square" rtlCol="0" anchor="ctr"/>
          <a:lstStyle/>
          <a:p>
            <a:pPr algn="l" indent="0" marL="0">
              <a:buNone/>
            </a:pPr>
            <a:r>
              <a:rPr lang="en-US" sz="1600" b="1" dirty="0">
                <a:solidFill>
                  <a:srgbClr val="1B2A4A"/>
                </a:solidFill>
                <a:latin typeface="Arial" pitchFamily="34" charset="0"/>
                <a:ea typeface="Arial" pitchFamily="34" charset="-122"/>
                <a:cs typeface="Arial" pitchFamily="34" charset="-120"/>
              </a:rPr>
              <a:t>Outcome</a:t>
            </a:r>
            <a:endParaRPr lang="en-US" sz="1600" dirty="0"/>
          </a:p>
        </p:txBody>
      </p:sp>
      <p:sp>
        <p:nvSpPr>
          <p:cNvPr id="16" name="Text 14"/>
          <p:cNvSpPr/>
          <p:nvPr/>
        </p:nvSpPr>
        <p:spPr>
          <a:xfrm>
            <a:off x="6217920" y="2468880"/>
            <a:ext cx="2286000" cy="2011680"/>
          </a:xfrm>
          <a:prstGeom prst="rect">
            <a:avLst/>
          </a:prstGeom>
          <a:noFill/>
          <a:ln/>
        </p:spPr>
        <p:txBody>
          <a:bodyPr wrap="square" rtlCol="0" anchor="t"/>
          <a:lstStyle/>
          <a:p>
            <a:pPr algn="l" indent="0" marL="0">
              <a:buNone/>
            </a:pPr>
            <a:r>
              <a:rPr lang="en-US" sz="1300" dirty="0">
                <a:solidFill>
                  <a:srgbClr val="2D3436"/>
                </a:solidFill>
                <a:latin typeface="Arial" pitchFamily="34" charset="0"/>
                <a:ea typeface="Arial" pitchFamily="34" charset="-122"/>
                <a:cs typeface="Arial" pitchFamily="34" charset="-120"/>
              </a:rPr>
              <a:t>30% reduction in review time and 15% improvement in diagnostic accuracy.</a:t>
            </a:r>
            <a:endParaRPr lang="en-US" sz="1300" dirty="0"/>
          </a:p>
        </p:txBody>
      </p:sp>
      <p:sp>
        <p:nvSpPr>
          <p:cNvPr id="17" name="Text 15"/>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Case Study</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54864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Challenges &amp; Risks</a:t>
            </a:r>
            <a:endParaRPr lang="en-US" sz="2800" dirty="0"/>
          </a:p>
        </p:txBody>
      </p:sp>
      <p:sp>
        <p:nvSpPr>
          <p:cNvPr id="5" name="Shape 3"/>
          <p:cNvSpPr/>
          <p:nvPr/>
        </p:nvSpPr>
        <p:spPr>
          <a:xfrm>
            <a:off x="548640" y="1463040"/>
            <a:ext cx="182880" cy="548640"/>
          </a:xfrm>
          <a:prstGeom prst="rect">
            <a:avLst>
              <a:gd name="adj" fmla="val 50000"/>
            </a:avLst>
          </a:prstGeom>
          <a:solidFill>
            <a:srgbClr val="D4556B"/>
          </a:solidFill>
          <a:ln w="12700">
            <a:solidFill>
              <a:srgbClr val="FFFFFF">
                <a:alpha val="0"/>
              </a:srgbClr>
            </a:solidFill>
            <a:prstDash val="solid"/>
          </a:ln>
        </p:spPr>
      </p:sp>
      <p:sp>
        <p:nvSpPr>
          <p:cNvPr id="6" name="Text 4"/>
          <p:cNvSpPr/>
          <p:nvPr/>
        </p:nvSpPr>
        <p:spPr>
          <a:xfrm>
            <a:off x="914400" y="1463040"/>
            <a:ext cx="4114800" cy="548640"/>
          </a:xfrm>
          <a:prstGeom prst="rect">
            <a:avLst/>
          </a:prstGeom>
          <a:noFill/>
          <a:ln/>
        </p:spPr>
        <p:txBody>
          <a:bodyPr wrap="square" rtlCol="0" anchor="ctr"/>
          <a:lstStyle/>
          <a:p>
            <a:pPr algn="l" indent="0" marL="0">
              <a:buNone/>
            </a:pPr>
            <a:r>
              <a:rPr lang="en-US" sz="1600" b="1" dirty="0">
                <a:solidFill>
                  <a:srgbClr val="2D3436"/>
                </a:solidFill>
                <a:latin typeface="Arial" pitchFamily="34" charset="0"/>
                <a:ea typeface="Arial" pitchFamily="34" charset="-122"/>
                <a:cs typeface="Arial" pitchFamily="34" charset="-120"/>
              </a:rPr>
              <a:t>Data Privacy &amp; Security</a:t>
            </a:r>
            <a:endParaRPr lang="en-US" sz="1600" dirty="0"/>
          </a:p>
        </p:txBody>
      </p:sp>
      <p:sp>
        <p:nvSpPr>
          <p:cNvPr id="7" name="Text 5"/>
          <p:cNvSpPr/>
          <p:nvPr/>
        </p:nvSpPr>
        <p:spPr>
          <a:xfrm>
            <a:off x="5303520" y="1463040"/>
            <a:ext cx="1097280" cy="548640"/>
          </a:xfrm>
          <a:prstGeom prst="rect">
            <a:avLst/>
          </a:prstGeom>
          <a:noFill/>
          <a:ln/>
        </p:spPr>
        <p:txBody>
          <a:bodyPr wrap="square" rtlCol="0" anchor="ctr"/>
          <a:lstStyle/>
          <a:p>
            <a:pPr algn="r" indent="0" marL="0">
              <a:buNone/>
            </a:pPr>
            <a:r>
              <a:rPr lang="en-US" sz="1400" b="1" dirty="0">
                <a:solidFill>
                  <a:srgbClr val="D4556B"/>
                </a:solidFill>
                <a:latin typeface="Arial" pitchFamily="34" charset="0"/>
                <a:ea typeface="Arial" pitchFamily="34" charset="-122"/>
                <a:cs typeface="Arial" pitchFamily="34" charset="-120"/>
              </a:rPr>
              <a:t>High</a:t>
            </a:r>
            <a:endParaRPr lang="en-US" sz="1400" dirty="0"/>
          </a:p>
        </p:txBody>
      </p:sp>
      <p:sp>
        <p:nvSpPr>
          <p:cNvPr id="8" name="Shape 6"/>
          <p:cNvSpPr/>
          <p:nvPr/>
        </p:nvSpPr>
        <p:spPr>
          <a:xfrm>
            <a:off x="548640" y="2286000"/>
            <a:ext cx="182880" cy="548640"/>
          </a:xfrm>
          <a:prstGeom prst="rect">
            <a:avLst>
              <a:gd name="adj" fmla="val 50000"/>
            </a:avLst>
          </a:prstGeom>
          <a:solidFill>
            <a:srgbClr val="D4556B"/>
          </a:solidFill>
          <a:ln w="12700">
            <a:solidFill>
              <a:srgbClr val="FFFFFF">
                <a:alpha val="0"/>
              </a:srgbClr>
            </a:solidFill>
            <a:prstDash val="solid"/>
          </a:ln>
        </p:spPr>
      </p:sp>
      <p:sp>
        <p:nvSpPr>
          <p:cNvPr id="9" name="Text 7"/>
          <p:cNvSpPr/>
          <p:nvPr/>
        </p:nvSpPr>
        <p:spPr>
          <a:xfrm>
            <a:off x="914400" y="2286000"/>
            <a:ext cx="4114800" cy="548640"/>
          </a:xfrm>
          <a:prstGeom prst="rect">
            <a:avLst/>
          </a:prstGeom>
          <a:noFill/>
          <a:ln/>
        </p:spPr>
        <p:txBody>
          <a:bodyPr wrap="square" rtlCol="0" anchor="ctr"/>
          <a:lstStyle/>
          <a:p>
            <a:pPr algn="l" indent="0" marL="0">
              <a:buNone/>
            </a:pPr>
            <a:r>
              <a:rPr lang="en-US" sz="1600" b="1" dirty="0">
                <a:solidFill>
                  <a:srgbClr val="2D3436"/>
                </a:solidFill>
                <a:latin typeface="Arial" pitchFamily="34" charset="0"/>
                <a:ea typeface="Arial" pitchFamily="34" charset="-122"/>
                <a:cs typeface="Arial" pitchFamily="34" charset="-120"/>
              </a:rPr>
              <a:t>Algorithmic Bias</a:t>
            </a:r>
            <a:endParaRPr lang="en-US" sz="1600" dirty="0"/>
          </a:p>
        </p:txBody>
      </p:sp>
      <p:sp>
        <p:nvSpPr>
          <p:cNvPr id="10" name="Text 8"/>
          <p:cNvSpPr/>
          <p:nvPr/>
        </p:nvSpPr>
        <p:spPr>
          <a:xfrm>
            <a:off x="5303520" y="2286000"/>
            <a:ext cx="1097280" cy="548640"/>
          </a:xfrm>
          <a:prstGeom prst="rect">
            <a:avLst/>
          </a:prstGeom>
          <a:noFill/>
          <a:ln/>
        </p:spPr>
        <p:txBody>
          <a:bodyPr wrap="square" rtlCol="0" anchor="ctr"/>
          <a:lstStyle/>
          <a:p>
            <a:pPr algn="r" indent="0" marL="0">
              <a:buNone/>
            </a:pPr>
            <a:r>
              <a:rPr lang="en-US" sz="1400" b="1" dirty="0">
                <a:solidFill>
                  <a:srgbClr val="D4556B"/>
                </a:solidFill>
                <a:latin typeface="Arial" pitchFamily="34" charset="0"/>
                <a:ea typeface="Arial" pitchFamily="34" charset="-122"/>
                <a:cs typeface="Arial" pitchFamily="34" charset="-120"/>
              </a:rPr>
              <a:t>High</a:t>
            </a:r>
            <a:endParaRPr lang="en-US" sz="1400" dirty="0"/>
          </a:p>
        </p:txBody>
      </p:sp>
      <p:sp>
        <p:nvSpPr>
          <p:cNvPr id="11" name="Shape 9"/>
          <p:cNvSpPr/>
          <p:nvPr/>
        </p:nvSpPr>
        <p:spPr>
          <a:xfrm>
            <a:off x="548640" y="3108960"/>
            <a:ext cx="182880" cy="548640"/>
          </a:xfrm>
          <a:prstGeom prst="rect">
            <a:avLst>
              <a:gd name="adj" fmla="val 50000"/>
            </a:avLst>
          </a:prstGeom>
          <a:solidFill>
            <a:srgbClr val="E8913A"/>
          </a:solidFill>
          <a:ln w="12700">
            <a:solidFill>
              <a:srgbClr val="FFFFFF">
                <a:alpha val="0"/>
              </a:srgbClr>
            </a:solidFill>
            <a:prstDash val="solid"/>
          </a:ln>
        </p:spPr>
      </p:sp>
      <p:sp>
        <p:nvSpPr>
          <p:cNvPr id="12" name="Text 10"/>
          <p:cNvSpPr/>
          <p:nvPr/>
        </p:nvSpPr>
        <p:spPr>
          <a:xfrm>
            <a:off x="914400" y="3108960"/>
            <a:ext cx="4114800" cy="548640"/>
          </a:xfrm>
          <a:prstGeom prst="rect">
            <a:avLst/>
          </a:prstGeom>
          <a:noFill/>
          <a:ln/>
        </p:spPr>
        <p:txBody>
          <a:bodyPr wrap="square" rtlCol="0" anchor="ctr"/>
          <a:lstStyle/>
          <a:p>
            <a:pPr algn="l" indent="0" marL="0">
              <a:buNone/>
            </a:pPr>
            <a:r>
              <a:rPr lang="en-US" sz="1600" b="1" dirty="0">
                <a:solidFill>
                  <a:srgbClr val="2D3436"/>
                </a:solidFill>
                <a:latin typeface="Arial" pitchFamily="34" charset="0"/>
                <a:ea typeface="Arial" pitchFamily="34" charset="-122"/>
                <a:cs typeface="Arial" pitchFamily="34" charset="-120"/>
              </a:rPr>
              <a:t>Regulatory Hurdles</a:t>
            </a:r>
            <a:endParaRPr lang="en-US" sz="1600" dirty="0"/>
          </a:p>
        </p:txBody>
      </p:sp>
      <p:sp>
        <p:nvSpPr>
          <p:cNvPr id="13" name="Text 11"/>
          <p:cNvSpPr/>
          <p:nvPr/>
        </p:nvSpPr>
        <p:spPr>
          <a:xfrm>
            <a:off x="5303520" y="3108960"/>
            <a:ext cx="1097280" cy="548640"/>
          </a:xfrm>
          <a:prstGeom prst="rect">
            <a:avLst/>
          </a:prstGeom>
          <a:noFill/>
          <a:ln/>
        </p:spPr>
        <p:txBody>
          <a:bodyPr wrap="square" rtlCol="0" anchor="ctr"/>
          <a:lstStyle/>
          <a:p>
            <a:pPr algn="r" indent="0" marL="0">
              <a:buNone/>
            </a:pPr>
            <a:r>
              <a:rPr lang="en-US" sz="1400" b="1" dirty="0">
                <a:solidFill>
                  <a:srgbClr val="E8913A"/>
                </a:solidFill>
                <a:latin typeface="Arial" pitchFamily="34" charset="0"/>
                <a:ea typeface="Arial" pitchFamily="34" charset="-122"/>
                <a:cs typeface="Arial" pitchFamily="34" charset="-120"/>
              </a:rPr>
              <a:t>Medium</a:t>
            </a:r>
            <a:endParaRPr lang="en-US" sz="1400" dirty="0"/>
          </a:p>
        </p:txBody>
      </p:sp>
      <p:sp>
        <p:nvSpPr>
          <p:cNvPr id="14" name="Shape 12"/>
          <p:cNvSpPr/>
          <p:nvPr/>
        </p:nvSpPr>
        <p:spPr>
          <a:xfrm>
            <a:off x="548640" y="3931920"/>
            <a:ext cx="182880" cy="548640"/>
          </a:xfrm>
          <a:prstGeom prst="rect">
            <a:avLst>
              <a:gd name="adj" fmla="val 50000"/>
            </a:avLst>
          </a:prstGeom>
          <a:solidFill>
            <a:srgbClr val="E8913A"/>
          </a:solidFill>
          <a:ln w="12700">
            <a:solidFill>
              <a:srgbClr val="FFFFFF">
                <a:alpha val="0"/>
              </a:srgbClr>
            </a:solidFill>
            <a:prstDash val="solid"/>
          </a:ln>
        </p:spPr>
      </p:sp>
      <p:sp>
        <p:nvSpPr>
          <p:cNvPr id="15" name="Text 13"/>
          <p:cNvSpPr/>
          <p:nvPr/>
        </p:nvSpPr>
        <p:spPr>
          <a:xfrm>
            <a:off x="914400" y="3931920"/>
            <a:ext cx="4114800" cy="548640"/>
          </a:xfrm>
          <a:prstGeom prst="rect">
            <a:avLst/>
          </a:prstGeom>
          <a:noFill/>
          <a:ln/>
        </p:spPr>
        <p:txBody>
          <a:bodyPr wrap="square" rtlCol="0" anchor="ctr"/>
          <a:lstStyle/>
          <a:p>
            <a:pPr algn="l" indent="0" marL="0">
              <a:buNone/>
            </a:pPr>
            <a:r>
              <a:rPr lang="en-US" sz="1600" b="1" dirty="0">
                <a:solidFill>
                  <a:srgbClr val="2D3436"/>
                </a:solidFill>
                <a:latin typeface="Arial" pitchFamily="34" charset="0"/>
                <a:ea typeface="Arial" pitchFamily="34" charset="-122"/>
                <a:cs typeface="Arial" pitchFamily="34" charset="-120"/>
              </a:rPr>
              <a:t>Integration Costs</a:t>
            </a:r>
            <a:endParaRPr lang="en-US" sz="1600" dirty="0"/>
          </a:p>
        </p:txBody>
      </p:sp>
      <p:sp>
        <p:nvSpPr>
          <p:cNvPr id="16" name="Text 14"/>
          <p:cNvSpPr/>
          <p:nvPr/>
        </p:nvSpPr>
        <p:spPr>
          <a:xfrm>
            <a:off x="5303520" y="3931920"/>
            <a:ext cx="1097280" cy="548640"/>
          </a:xfrm>
          <a:prstGeom prst="rect">
            <a:avLst/>
          </a:prstGeom>
          <a:noFill/>
          <a:ln/>
        </p:spPr>
        <p:txBody>
          <a:bodyPr wrap="square" rtlCol="0" anchor="ctr"/>
          <a:lstStyle/>
          <a:p>
            <a:pPr algn="r" indent="0" marL="0">
              <a:buNone/>
            </a:pPr>
            <a:r>
              <a:rPr lang="en-US" sz="1400" b="1" dirty="0">
                <a:solidFill>
                  <a:srgbClr val="E8913A"/>
                </a:solidFill>
                <a:latin typeface="Arial" pitchFamily="34" charset="0"/>
                <a:ea typeface="Arial" pitchFamily="34" charset="-122"/>
                <a:cs typeface="Arial" pitchFamily="34" charset="-120"/>
              </a:rPr>
              <a:t>Medium</a:t>
            </a:r>
            <a:endParaRPr lang="en-US" sz="1400" dirty="0"/>
          </a:p>
        </p:txBody>
      </p:sp>
      <p:sp>
        <p:nvSpPr>
          <p:cNvPr id="17" name="Shape 15"/>
          <p:cNvSpPr/>
          <p:nvPr/>
        </p:nvSpPr>
        <p:spPr>
          <a:xfrm>
            <a:off x="548640" y="4754880"/>
            <a:ext cx="182880" cy="548640"/>
          </a:xfrm>
          <a:prstGeom prst="rect">
            <a:avLst>
              <a:gd name="adj" fmla="val 50000"/>
            </a:avLst>
          </a:prstGeom>
          <a:solidFill>
            <a:srgbClr val="5BA0D9"/>
          </a:solidFill>
          <a:ln w="12700">
            <a:solidFill>
              <a:srgbClr val="FFFFFF">
                <a:alpha val="0"/>
              </a:srgbClr>
            </a:solidFill>
            <a:prstDash val="solid"/>
          </a:ln>
        </p:spPr>
      </p:sp>
      <p:sp>
        <p:nvSpPr>
          <p:cNvPr id="18" name="Text 16"/>
          <p:cNvSpPr/>
          <p:nvPr/>
        </p:nvSpPr>
        <p:spPr>
          <a:xfrm>
            <a:off x="914400" y="4754880"/>
            <a:ext cx="4114800" cy="548640"/>
          </a:xfrm>
          <a:prstGeom prst="rect">
            <a:avLst/>
          </a:prstGeom>
          <a:noFill/>
          <a:ln/>
        </p:spPr>
        <p:txBody>
          <a:bodyPr wrap="square" rtlCol="0" anchor="ctr"/>
          <a:lstStyle/>
          <a:p>
            <a:pPr algn="l" indent="0" marL="0">
              <a:buNone/>
            </a:pPr>
            <a:r>
              <a:rPr lang="en-US" sz="1600" b="1" dirty="0">
                <a:solidFill>
                  <a:srgbClr val="2D3436"/>
                </a:solidFill>
                <a:latin typeface="Arial" pitchFamily="34" charset="0"/>
                <a:ea typeface="Arial" pitchFamily="34" charset="-122"/>
                <a:cs typeface="Arial" pitchFamily="34" charset="-120"/>
              </a:rPr>
              <a:t>Clinician Adoption</a:t>
            </a:r>
            <a:endParaRPr lang="en-US" sz="1600" dirty="0"/>
          </a:p>
        </p:txBody>
      </p:sp>
      <p:sp>
        <p:nvSpPr>
          <p:cNvPr id="19" name="Text 17"/>
          <p:cNvSpPr/>
          <p:nvPr/>
        </p:nvSpPr>
        <p:spPr>
          <a:xfrm>
            <a:off x="5303520" y="4754880"/>
            <a:ext cx="1097280" cy="548640"/>
          </a:xfrm>
          <a:prstGeom prst="rect">
            <a:avLst/>
          </a:prstGeom>
          <a:noFill/>
          <a:ln/>
        </p:spPr>
        <p:txBody>
          <a:bodyPr wrap="square" rtlCol="0" anchor="ctr"/>
          <a:lstStyle/>
          <a:p>
            <a:pPr algn="r" indent="0" marL="0">
              <a:buNone/>
            </a:pPr>
            <a:r>
              <a:rPr lang="en-US" sz="1400" b="1" dirty="0">
                <a:solidFill>
                  <a:srgbClr val="5BA0D9"/>
                </a:solidFill>
                <a:latin typeface="Arial" pitchFamily="34" charset="0"/>
                <a:ea typeface="Arial" pitchFamily="34" charset="-122"/>
                <a:cs typeface="Arial" pitchFamily="34" charset="-120"/>
              </a:rPr>
              <a:t>Low-Medium</a:t>
            </a:r>
            <a:endParaRPr lang="en-US" sz="1400" dirty="0"/>
          </a:p>
        </p:txBody>
      </p:sp>
      <p:sp>
        <p:nvSpPr>
          <p:cNvPr id="20" name="Text 18"/>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Risks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64008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Opportunities &amp; Solutions</a:t>
            </a:r>
            <a:endParaRPr lang="en-US" sz="2800" dirty="0"/>
          </a:p>
        </p:txBody>
      </p:sp>
      <p:sp>
        <p:nvSpPr>
          <p:cNvPr id="5" name="Shape 3"/>
          <p:cNvSpPr/>
          <p:nvPr/>
        </p:nvSpPr>
        <p:spPr>
          <a:xfrm>
            <a:off x="457200" y="1463040"/>
            <a:ext cx="3931920" cy="1737360"/>
          </a:xfrm>
          <a:prstGeom prst="rect">
            <a:avLst>
              <a:gd name="adj" fmla="val 7895"/>
            </a:avLst>
          </a:prstGeom>
          <a:solidFill>
            <a:srgbClr val="FFFFFF"/>
          </a:solidFill>
          <a:ln w="12700">
            <a:solidFill>
              <a:srgbClr val="D1D5DB"/>
            </a:solidFill>
            <a:prstDash val="solid"/>
          </a:ln>
        </p:spPr>
      </p:sp>
      <p:sp>
        <p:nvSpPr>
          <p:cNvPr id="6" name="Shape 4"/>
          <p:cNvSpPr/>
          <p:nvPr/>
        </p:nvSpPr>
        <p:spPr>
          <a:xfrm>
            <a:off x="457200" y="1463040"/>
            <a:ext cx="3931920" cy="137160"/>
          </a:xfrm>
          <a:prstGeom prst="rect">
            <a:avLst>
              <a:gd name="adj" fmla="val 100000"/>
            </a:avLst>
          </a:prstGeom>
          <a:solidFill>
            <a:srgbClr val="E8913A"/>
          </a:solidFill>
          <a:ln w="12700">
            <a:solidFill>
              <a:srgbClr val="FFFFFF">
                <a:alpha val="0"/>
              </a:srgbClr>
            </a:solidFill>
            <a:prstDash val="solid"/>
          </a:ln>
        </p:spPr>
      </p:sp>
      <p:sp>
        <p:nvSpPr>
          <p:cNvPr id="7" name="Text 5"/>
          <p:cNvSpPr/>
          <p:nvPr/>
        </p:nvSpPr>
        <p:spPr>
          <a:xfrm>
            <a:off x="548640" y="1691640"/>
            <a:ext cx="3749040" cy="365760"/>
          </a:xfrm>
          <a:prstGeom prst="rect">
            <a:avLst/>
          </a:prstGeom>
          <a:noFill/>
          <a:ln/>
        </p:spPr>
        <p:txBody>
          <a:bodyPr wrap="square" rtlCol="0" anchor="ctr"/>
          <a:lstStyle/>
          <a:p>
            <a:pPr algn="l" indent="0" marL="0">
              <a:buNone/>
            </a:pPr>
            <a:r>
              <a:rPr lang="en-US" sz="1500" b="1" dirty="0">
                <a:solidFill>
                  <a:srgbClr val="1B2A4A"/>
                </a:solidFill>
                <a:latin typeface="Arial" pitchFamily="34" charset="0"/>
                <a:ea typeface="Arial" pitchFamily="34" charset="-122"/>
                <a:cs typeface="Arial" pitchFamily="34" charset="-120"/>
              </a:rPr>
              <a:t>Personalised Medicine</a:t>
            </a:r>
            <a:endParaRPr lang="en-US" sz="1500" dirty="0"/>
          </a:p>
        </p:txBody>
      </p:sp>
      <p:sp>
        <p:nvSpPr>
          <p:cNvPr id="8" name="Text 6"/>
          <p:cNvSpPr/>
          <p:nvPr/>
        </p:nvSpPr>
        <p:spPr>
          <a:xfrm>
            <a:off x="548640" y="2103120"/>
            <a:ext cx="3749040" cy="914400"/>
          </a:xfrm>
          <a:prstGeom prst="rect">
            <a:avLst/>
          </a:prstGeom>
          <a:noFill/>
          <a:ln/>
        </p:spPr>
        <p:txBody>
          <a:bodyPr wrap="square" rtlCol="0" anchor="t"/>
          <a:lstStyle/>
          <a:p>
            <a:pPr algn="l" indent="0" marL="0">
              <a:buNone/>
            </a:pPr>
            <a:r>
              <a:rPr lang="en-US" sz="1200" dirty="0">
                <a:solidFill>
                  <a:srgbClr val="2D3436"/>
                </a:solidFill>
                <a:latin typeface="Arial" pitchFamily="34" charset="0"/>
                <a:ea typeface="Arial" pitchFamily="34" charset="-122"/>
                <a:cs typeface="Arial" pitchFamily="34" charset="-120"/>
              </a:rPr>
              <a:t>Genomics + AI-driven treatment plans tailored to individual patients.</a:t>
            </a:r>
            <a:endParaRPr lang="en-US" sz="1200" dirty="0"/>
          </a:p>
        </p:txBody>
      </p:sp>
      <p:sp>
        <p:nvSpPr>
          <p:cNvPr id="9" name="Shape 7"/>
          <p:cNvSpPr/>
          <p:nvPr/>
        </p:nvSpPr>
        <p:spPr>
          <a:xfrm>
            <a:off x="4754880" y="1463040"/>
            <a:ext cx="3931920" cy="1737360"/>
          </a:xfrm>
          <a:prstGeom prst="rect">
            <a:avLst>
              <a:gd name="adj" fmla="val 7895"/>
            </a:avLst>
          </a:prstGeom>
          <a:solidFill>
            <a:srgbClr val="FFFFFF"/>
          </a:solidFill>
          <a:ln w="12700">
            <a:solidFill>
              <a:srgbClr val="D1D5DB"/>
            </a:solidFill>
            <a:prstDash val="solid"/>
          </a:ln>
        </p:spPr>
      </p:sp>
      <p:sp>
        <p:nvSpPr>
          <p:cNvPr id="10" name="Shape 8"/>
          <p:cNvSpPr/>
          <p:nvPr/>
        </p:nvSpPr>
        <p:spPr>
          <a:xfrm>
            <a:off x="4754880" y="1463040"/>
            <a:ext cx="3931920" cy="137160"/>
          </a:xfrm>
          <a:prstGeom prst="rect">
            <a:avLst>
              <a:gd name="adj" fmla="val 100000"/>
            </a:avLst>
          </a:prstGeom>
          <a:solidFill>
            <a:srgbClr val="E8913A"/>
          </a:solidFill>
          <a:ln w="12700">
            <a:solidFill>
              <a:srgbClr val="FFFFFF">
                <a:alpha val="0"/>
              </a:srgbClr>
            </a:solidFill>
            <a:prstDash val="solid"/>
          </a:ln>
        </p:spPr>
      </p:sp>
      <p:sp>
        <p:nvSpPr>
          <p:cNvPr id="11" name="Text 9"/>
          <p:cNvSpPr/>
          <p:nvPr/>
        </p:nvSpPr>
        <p:spPr>
          <a:xfrm>
            <a:off x="4846320" y="1691640"/>
            <a:ext cx="3749040" cy="365760"/>
          </a:xfrm>
          <a:prstGeom prst="rect">
            <a:avLst/>
          </a:prstGeom>
          <a:noFill/>
          <a:ln/>
        </p:spPr>
        <p:txBody>
          <a:bodyPr wrap="square" rtlCol="0" anchor="ctr"/>
          <a:lstStyle/>
          <a:p>
            <a:pPr algn="l" indent="0" marL="0">
              <a:buNone/>
            </a:pPr>
            <a:r>
              <a:rPr lang="en-US" sz="1500" b="1" dirty="0">
                <a:solidFill>
                  <a:srgbClr val="1B2A4A"/>
                </a:solidFill>
                <a:latin typeface="Arial" pitchFamily="34" charset="0"/>
                <a:ea typeface="Arial" pitchFamily="34" charset="-122"/>
                <a:cs typeface="Arial" pitchFamily="34" charset="-120"/>
              </a:rPr>
              <a:t>Early Detection</a:t>
            </a:r>
            <a:endParaRPr lang="en-US" sz="1500" dirty="0"/>
          </a:p>
        </p:txBody>
      </p:sp>
      <p:sp>
        <p:nvSpPr>
          <p:cNvPr id="12" name="Text 10"/>
          <p:cNvSpPr/>
          <p:nvPr/>
        </p:nvSpPr>
        <p:spPr>
          <a:xfrm>
            <a:off x="4846320" y="2103120"/>
            <a:ext cx="3749040" cy="914400"/>
          </a:xfrm>
          <a:prstGeom prst="rect">
            <a:avLst/>
          </a:prstGeom>
          <a:noFill/>
          <a:ln/>
        </p:spPr>
        <p:txBody>
          <a:bodyPr wrap="square" rtlCol="0" anchor="t"/>
          <a:lstStyle/>
          <a:p>
            <a:pPr algn="l" indent="0" marL="0">
              <a:buNone/>
            </a:pPr>
            <a:r>
              <a:rPr lang="en-US" sz="1200" dirty="0">
                <a:solidFill>
                  <a:srgbClr val="2D3436"/>
                </a:solidFill>
                <a:latin typeface="Arial" pitchFamily="34" charset="0"/>
                <a:ea typeface="Arial" pitchFamily="34" charset="-122"/>
                <a:cs typeface="Arial" pitchFamily="34" charset="-120"/>
              </a:rPr>
              <a:t>Cancer screening via computer vision—flagging anomalies before they progress.</a:t>
            </a:r>
            <a:endParaRPr lang="en-US" sz="1200" dirty="0"/>
          </a:p>
        </p:txBody>
      </p:sp>
      <p:sp>
        <p:nvSpPr>
          <p:cNvPr id="13" name="Shape 11"/>
          <p:cNvSpPr/>
          <p:nvPr/>
        </p:nvSpPr>
        <p:spPr>
          <a:xfrm>
            <a:off x="457200" y="3474720"/>
            <a:ext cx="3931920" cy="1737360"/>
          </a:xfrm>
          <a:prstGeom prst="rect">
            <a:avLst>
              <a:gd name="adj" fmla="val 7895"/>
            </a:avLst>
          </a:prstGeom>
          <a:solidFill>
            <a:srgbClr val="FFFFFF"/>
          </a:solidFill>
          <a:ln w="12700">
            <a:solidFill>
              <a:srgbClr val="D1D5DB"/>
            </a:solidFill>
            <a:prstDash val="solid"/>
          </a:ln>
        </p:spPr>
      </p:sp>
      <p:sp>
        <p:nvSpPr>
          <p:cNvPr id="14" name="Shape 12"/>
          <p:cNvSpPr/>
          <p:nvPr/>
        </p:nvSpPr>
        <p:spPr>
          <a:xfrm>
            <a:off x="457200" y="3474720"/>
            <a:ext cx="3931920" cy="137160"/>
          </a:xfrm>
          <a:prstGeom prst="rect">
            <a:avLst>
              <a:gd name="adj" fmla="val 100000"/>
            </a:avLst>
          </a:prstGeom>
          <a:solidFill>
            <a:srgbClr val="E8913A"/>
          </a:solidFill>
          <a:ln w="12700">
            <a:solidFill>
              <a:srgbClr val="FFFFFF">
                <a:alpha val="0"/>
              </a:srgbClr>
            </a:solidFill>
            <a:prstDash val="solid"/>
          </a:ln>
        </p:spPr>
      </p:sp>
      <p:sp>
        <p:nvSpPr>
          <p:cNvPr id="15" name="Text 13"/>
          <p:cNvSpPr/>
          <p:nvPr/>
        </p:nvSpPr>
        <p:spPr>
          <a:xfrm>
            <a:off x="548640" y="3703320"/>
            <a:ext cx="3749040" cy="365760"/>
          </a:xfrm>
          <a:prstGeom prst="rect">
            <a:avLst/>
          </a:prstGeom>
          <a:noFill/>
          <a:ln/>
        </p:spPr>
        <p:txBody>
          <a:bodyPr wrap="square" rtlCol="0" anchor="ctr"/>
          <a:lstStyle/>
          <a:p>
            <a:pPr algn="l" indent="0" marL="0">
              <a:buNone/>
            </a:pPr>
            <a:r>
              <a:rPr lang="en-US" sz="1500" b="1" dirty="0">
                <a:solidFill>
                  <a:srgbClr val="1B2A4A"/>
                </a:solidFill>
                <a:latin typeface="Arial" pitchFamily="34" charset="0"/>
                <a:ea typeface="Arial" pitchFamily="34" charset="-122"/>
                <a:cs typeface="Arial" pitchFamily="34" charset="-120"/>
              </a:rPr>
              <a:t>Operational Efficiency</a:t>
            </a:r>
            <a:endParaRPr lang="en-US" sz="1500" dirty="0"/>
          </a:p>
        </p:txBody>
      </p:sp>
      <p:sp>
        <p:nvSpPr>
          <p:cNvPr id="16" name="Text 14"/>
          <p:cNvSpPr/>
          <p:nvPr/>
        </p:nvSpPr>
        <p:spPr>
          <a:xfrm>
            <a:off x="548640" y="4114800"/>
            <a:ext cx="3749040" cy="914400"/>
          </a:xfrm>
          <a:prstGeom prst="rect">
            <a:avLst/>
          </a:prstGeom>
          <a:noFill/>
          <a:ln/>
        </p:spPr>
        <p:txBody>
          <a:bodyPr wrap="square" rtlCol="0" anchor="t"/>
          <a:lstStyle/>
          <a:p>
            <a:pPr algn="l" indent="0" marL="0">
              <a:buNone/>
            </a:pPr>
            <a:r>
              <a:rPr lang="en-US" sz="1200" dirty="0">
                <a:solidFill>
                  <a:srgbClr val="2D3436"/>
                </a:solidFill>
                <a:latin typeface="Arial" pitchFamily="34" charset="0"/>
                <a:ea typeface="Arial" pitchFamily="34" charset="-122"/>
                <a:cs typeface="Arial" pitchFamily="34" charset="-120"/>
              </a:rPr>
              <a:t>Automated scheduling, billing, and coding to reclaim clinician time.</a:t>
            </a:r>
            <a:endParaRPr lang="en-US" sz="1200" dirty="0"/>
          </a:p>
        </p:txBody>
      </p:sp>
      <p:sp>
        <p:nvSpPr>
          <p:cNvPr id="17" name="Shape 15"/>
          <p:cNvSpPr/>
          <p:nvPr/>
        </p:nvSpPr>
        <p:spPr>
          <a:xfrm>
            <a:off x="4754880" y="3474720"/>
            <a:ext cx="3931920" cy="1737360"/>
          </a:xfrm>
          <a:prstGeom prst="rect">
            <a:avLst>
              <a:gd name="adj" fmla="val 7895"/>
            </a:avLst>
          </a:prstGeom>
          <a:solidFill>
            <a:srgbClr val="FFFFFF"/>
          </a:solidFill>
          <a:ln w="12700">
            <a:solidFill>
              <a:srgbClr val="D1D5DB"/>
            </a:solidFill>
            <a:prstDash val="solid"/>
          </a:ln>
        </p:spPr>
      </p:sp>
      <p:sp>
        <p:nvSpPr>
          <p:cNvPr id="18" name="Shape 16"/>
          <p:cNvSpPr/>
          <p:nvPr/>
        </p:nvSpPr>
        <p:spPr>
          <a:xfrm>
            <a:off x="4754880" y="3474720"/>
            <a:ext cx="3931920" cy="137160"/>
          </a:xfrm>
          <a:prstGeom prst="rect">
            <a:avLst>
              <a:gd name="adj" fmla="val 100000"/>
            </a:avLst>
          </a:prstGeom>
          <a:solidFill>
            <a:srgbClr val="E8913A"/>
          </a:solidFill>
          <a:ln w="12700">
            <a:solidFill>
              <a:srgbClr val="FFFFFF">
                <a:alpha val="0"/>
              </a:srgbClr>
            </a:solidFill>
            <a:prstDash val="solid"/>
          </a:ln>
        </p:spPr>
      </p:sp>
      <p:sp>
        <p:nvSpPr>
          <p:cNvPr id="19" name="Text 17"/>
          <p:cNvSpPr/>
          <p:nvPr/>
        </p:nvSpPr>
        <p:spPr>
          <a:xfrm>
            <a:off x="4846320" y="3703320"/>
            <a:ext cx="3749040" cy="365760"/>
          </a:xfrm>
          <a:prstGeom prst="rect">
            <a:avLst/>
          </a:prstGeom>
          <a:noFill/>
          <a:ln/>
        </p:spPr>
        <p:txBody>
          <a:bodyPr wrap="square" rtlCol="0" anchor="ctr"/>
          <a:lstStyle/>
          <a:p>
            <a:pPr algn="l" indent="0" marL="0">
              <a:buNone/>
            </a:pPr>
            <a:r>
              <a:rPr lang="en-US" sz="1500" b="1" dirty="0">
                <a:solidFill>
                  <a:srgbClr val="1B2A4A"/>
                </a:solidFill>
                <a:latin typeface="Arial" pitchFamily="34" charset="0"/>
                <a:ea typeface="Arial" pitchFamily="34" charset="-122"/>
                <a:cs typeface="Arial" pitchFamily="34" charset="-120"/>
              </a:rPr>
              <a:t>Global Access</a:t>
            </a:r>
            <a:endParaRPr lang="en-US" sz="1500" dirty="0"/>
          </a:p>
        </p:txBody>
      </p:sp>
      <p:sp>
        <p:nvSpPr>
          <p:cNvPr id="20" name="Text 18"/>
          <p:cNvSpPr/>
          <p:nvPr/>
        </p:nvSpPr>
        <p:spPr>
          <a:xfrm>
            <a:off x="4846320" y="4114800"/>
            <a:ext cx="3749040" cy="914400"/>
          </a:xfrm>
          <a:prstGeom prst="rect">
            <a:avLst/>
          </a:prstGeom>
          <a:noFill/>
          <a:ln/>
        </p:spPr>
        <p:txBody>
          <a:bodyPr wrap="square" rtlCol="0" anchor="t"/>
          <a:lstStyle/>
          <a:p>
            <a:pPr algn="l" indent="0" marL="0">
              <a:buNone/>
            </a:pPr>
            <a:r>
              <a:rPr lang="en-US" sz="1200" dirty="0">
                <a:solidFill>
                  <a:srgbClr val="2D3436"/>
                </a:solidFill>
                <a:latin typeface="Arial" pitchFamily="34" charset="0"/>
                <a:ea typeface="Arial" pitchFamily="34" charset="-122"/>
                <a:cs typeface="Arial" pitchFamily="34" charset="-120"/>
              </a:rPr>
              <a:t>Telemedicine with LLM-powered triage extending specialist reach.</a:t>
            </a:r>
            <a:endParaRPr lang="en-US" sz="1200" dirty="0"/>
          </a:p>
        </p:txBody>
      </p:sp>
      <p:sp>
        <p:nvSpPr>
          <p:cNvPr id="21" name="Text 19"/>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Opportunities</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D1B2A"/>
          </a:solidFill>
          <a:ln w="12700">
            <a:solidFill>
              <a:srgbClr val="FFFFFF">
                <a:alpha val="0"/>
              </a:srgbClr>
            </a:solidFill>
            <a:prstDash val="solid"/>
          </a:ln>
        </p:spPr>
      </p:sp>
      <p:sp>
        <p:nvSpPr>
          <p:cNvPr id="3" name="Text 1"/>
          <p:cNvSpPr/>
          <p:nvPr/>
        </p:nvSpPr>
        <p:spPr>
          <a:xfrm>
            <a:off x="457200" y="411480"/>
            <a:ext cx="8229600" cy="640080"/>
          </a:xfrm>
          <a:prstGeom prst="rect">
            <a:avLst/>
          </a:prstGeom>
          <a:noFill/>
          <a:ln/>
        </p:spPr>
        <p:txBody>
          <a:bodyPr wrap="square" rtlCol="0" anchor="t"/>
          <a:lstStyle/>
          <a:p>
            <a:pPr algn="l" indent="0" marL="0">
              <a:buNone/>
            </a:pPr>
            <a:r>
              <a:rPr lang="en-US" sz="3200" b="1" dirty="0">
                <a:solidFill>
                  <a:srgbClr val="FFFFFF"/>
                </a:solidFill>
                <a:latin typeface="Arial" pitchFamily="34" charset="0"/>
                <a:ea typeface="Arial" pitchFamily="34" charset="-122"/>
                <a:cs typeface="Arial" pitchFamily="34" charset="-120"/>
              </a:rPr>
              <a:t>Future Outlook</a:t>
            </a:r>
            <a:endParaRPr lang="en-US" sz="3200" dirty="0"/>
          </a:p>
        </p:txBody>
      </p:sp>
      <p:sp>
        <p:nvSpPr>
          <p:cNvPr id="4" name="Text 2"/>
          <p:cNvSpPr/>
          <p:nvPr/>
        </p:nvSpPr>
        <p:spPr>
          <a:xfrm>
            <a:off x="914400" y="1440180"/>
            <a:ext cx="7315200" cy="822960"/>
          </a:xfrm>
          <a:prstGeom prst="rect">
            <a:avLst/>
          </a:prstGeom>
          <a:noFill/>
          <a:ln/>
        </p:spPr>
        <p:txBody>
          <a:bodyPr wrap="square" rtlCol="0" anchor="ctr"/>
          <a:lstStyle/>
          <a:p>
            <a:pPr algn="ctr" indent="0" marL="0">
              <a:buNone/>
            </a:pPr>
            <a:r>
              <a:rPr lang="en-US" sz="5000" b="1" dirty="0">
                <a:solidFill>
                  <a:srgbClr val="E8913A"/>
                </a:solidFill>
                <a:latin typeface="Arial" pitchFamily="34" charset="0"/>
                <a:ea typeface="Arial" pitchFamily="34" charset="-122"/>
                <a:cs typeface="Arial" pitchFamily="34" charset="-120"/>
              </a:rPr>
              <a:t>90%</a:t>
            </a:r>
            <a:endParaRPr lang="en-US" sz="5000" dirty="0"/>
          </a:p>
        </p:txBody>
      </p:sp>
      <p:sp>
        <p:nvSpPr>
          <p:cNvPr id="5" name="Text 3"/>
          <p:cNvSpPr/>
          <p:nvPr/>
        </p:nvSpPr>
        <p:spPr>
          <a:xfrm>
            <a:off x="914400" y="2057400"/>
            <a:ext cx="7315200" cy="365760"/>
          </a:xfrm>
          <a:prstGeom prst="rect">
            <a:avLst/>
          </a:prstGeom>
          <a:noFill/>
          <a:ln/>
        </p:spPr>
        <p:txBody>
          <a:bodyPr wrap="square" rtlCol="0" anchor="t"/>
          <a:lstStyle/>
          <a:p>
            <a:pPr algn="ctr" indent="0" marL="0">
              <a:buNone/>
            </a:pPr>
            <a:r>
              <a:rPr lang="en-US" sz="1600" dirty="0">
                <a:solidFill>
                  <a:srgbClr val="B0BEC5"/>
                </a:solidFill>
                <a:latin typeface="Arial" pitchFamily="34" charset="0"/>
                <a:ea typeface="Arial" pitchFamily="34" charset="-122"/>
                <a:cs typeface="Arial" pitchFamily="34" charset="-120"/>
              </a:rPr>
              <a:t>of hospitals will deploy clinical AI by 2030</a:t>
            </a:r>
            <a:endParaRPr lang="en-US" sz="1600" dirty="0"/>
          </a:p>
        </p:txBody>
      </p:sp>
      <p:sp>
        <p:nvSpPr>
          <p:cNvPr id="6" name="Shape 4"/>
          <p:cNvSpPr/>
          <p:nvPr/>
        </p:nvSpPr>
        <p:spPr>
          <a:xfrm>
            <a:off x="1828800" y="2571750"/>
            <a:ext cx="5486400" cy="18288"/>
          </a:xfrm>
          <a:prstGeom prst="rect">
            <a:avLst/>
          </a:prstGeom>
          <a:solidFill>
            <a:srgbClr val="E8913A"/>
          </a:solidFill>
          <a:ln w="12700">
            <a:solidFill>
              <a:srgbClr val="FFFFFF">
                <a:alpha val="0"/>
              </a:srgbClr>
            </a:solidFill>
            <a:prstDash val="solid"/>
          </a:ln>
        </p:spPr>
      </p:sp>
      <p:sp>
        <p:nvSpPr>
          <p:cNvPr id="7" name="Text 5"/>
          <p:cNvSpPr/>
          <p:nvPr/>
        </p:nvSpPr>
        <p:spPr>
          <a:xfrm>
            <a:off x="914400" y="2828925"/>
            <a:ext cx="7315200" cy="457200"/>
          </a:xfrm>
          <a:prstGeom prst="rect">
            <a:avLst/>
          </a:prstGeom>
          <a:noFill/>
          <a:ln/>
        </p:spPr>
        <p:txBody>
          <a:bodyPr wrap="square" rtlCol="0" anchor="t"/>
          <a:lstStyle/>
          <a:p>
            <a:pPr algn="ctr" indent="0" marL="0">
              <a:buNone/>
            </a:pPr>
            <a:r>
              <a:rPr lang="en-US" sz="1800" dirty="0">
                <a:solidFill>
                  <a:srgbClr val="FFFFFF"/>
                </a:solidFill>
                <a:latin typeface="Arial" pitchFamily="34" charset="0"/>
                <a:ea typeface="Arial" pitchFamily="34" charset="-122"/>
                <a:cs typeface="Arial" pitchFamily="34" charset="-120"/>
              </a:rPr>
              <a:t>AI could unlock $1T in annual value across healthcare globally.</a:t>
            </a:r>
            <a:endParaRPr lang="en-US" sz="1800" dirty="0"/>
          </a:p>
        </p:txBody>
      </p:sp>
      <p:sp>
        <p:nvSpPr>
          <p:cNvPr id="8" name="Text 6"/>
          <p:cNvSpPr/>
          <p:nvPr/>
        </p:nvSpPr>
        <p:spPr>
          <a:xfrm>
            <a:off x="914400" y="3343275"/>
            <a:ext cx="7315200" cy="1097280"/>
          </a:xfrm>
          <a:prstGeom prst="rect">
            <a:avLst/>
          </a:prstGeom>
          <a:noFill/>
          <a:ln/>
        </p:spPr>
        <p:txBody>
          <a:bodyPr wrap="square" rtlCol="0" anchor="t"/>
          <a:lstStyle/>
          <a:p>
            <a:pPr algn="l" indent="0" marL="0">
              <a:buNone/>
            </a:pPr>
            <a:r>
              <a:rPr lang="en-US" sz="1300" dirty="0">
                <a:solidFill>
                  <a:srgbClr val="B0BEC5"/>
                </a:solidFill>
                <a:latin typeface="Arial" pitchFamily="34" charset="0"/>
                <a:ea typeface="Arial" pitchFamily="34" charset="-122"/>
                <a:cs typeface="Arial" pitchFamily="34" charset="-120"/>
              </a:rPr>
              <a:t>• Multimodal AI: combining imaging, genomics, and clinical notes</a:t>
            </a:r>
            <a:endParaRPr lang="en-US" sz="1300" dirty="0"/>
          </a:p>
          <a:p>
            <a:pPr algn="l" indent="0" marL="0">
              <a:buNone/>
            </a:pPr>
            <a:r>
              <a:rPr lang="en-US" sz="1300" dirty="0">
                <a:solidFill>
                  <a:srgbClr val="B0BEC5"/>
                </a:solidFill>
                <a:latin typeface="Arial" pitchFamily="34" charset="0"/>
                <a:ea typeface="Arial" pitchFamily="34" charset="-122"/>
                <a:cs typeface="Arial" pitchFamily="34" charset="-120"/>
              </a:rPr>
              <a:t>• Agentic workflows: autonomous decision support systems</a:t>
            </a:r>
            <a:endParaRPr lang="en-US" sz="1300" dirty="0"/>
          </a:p>
          <a:p>
            <a:pPr algn="l" indent="0" marL="0">
              <a:buNone/>
            </a:pPr>
            <a:r>
              <a:rPr lang="en-US" sz="1300" dirty="0">
                <a:solidFill>
                  <a:srgbClr val="B0BEC5"/>
                </a:solidFill>
                <a:latin typeface="Arial" pitchFamily="34" charset="0"/>
                <a:ea typeface="Arial" pitchFamily="34" charset="-122"/>
                <a:cs typeface="Arial" pitchFamily="34" charset="-120"/>
              </a:rPr>
              <a:t>• AI-first biotech: drug design from first principles</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54864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Key Takeaways</a:t>
            </a:r>
            <a:endParaRPr lang="en-US" sz="2800" dirty="0"/>
          </a:p>
        </p:txBody>
      </p:sp>
      <p:sp>
        <p:nvSpPr>
          <p:cNvPr id="5" name="Shape 3"/>
          <p:cNvSpPr/>
          <p:nvPr/>
        </p:nvSpPr>
        <p:spPr>
          <a:xfrm>
            <a:off x="548640" y="1371600"/>
            <a:ext cx="502920" cy="502920"/>
          </a:xfrm>
          <a:prstGeom prst="rect">
            <a:avLst>
              <a:gd name="adj" fmla="val 49091"/>
            </a:avLst>
          </a:prstGeom>
          <a:solidFill>
            <a:srgbClr val="1B2A4A"/>
          </a:solidFill>
          <a:ln w="12700">
            <a:solidFill>
              <a:srgbClr val="FFFFFF">
                <a:alpha val="0"/>
              </a:srgbClr>
            </a:solidFill>
            <a:prstDash val="solid"/>
          </a:ln>
        </p:spPr>
      </p:sp>
      <p:sp>
        <p:nvSpPr>
          <p:cNvPr id="6" name="Text 4"/>
          <p:cNvSpPr/>
          <p:nvPr/>
        </p:nvSpPr>
        <p:spPr>
          <a:xfrm>
            <a:off x="548640" y="1371600"/>
            <a:ext cx="502920" cy="50292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7" name="Text 5"/>
          <p:cNvSpPr/>
          <p:nvPr/>
        </p:nvSpPr>
        <p:spPr>
          <a:xfrm>
            <a:off x="1234440" y="1371600"/>
            <a:ext cx="7315200" cy="50292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AI is moving from research to bedside at scale.</a:t>
            </a:r>
            <a:endParaRPr lang="en-US" sz="1600" dirty="0"/>
          </a:p>
        </p:txBody>
      </p:sp>
      <p:sp>
        <p:nvSpPr>
          <p:cNvPr id="8" name="Shape 6"/>
          <p:cNvSpPr/>
          <p:nvPr/>
        </p:nvSpPr>
        <p:spPr>
          <a:xfrm>
            <a:off x="548640" y="2240280"/>
            <a:ext cx="502920" cy="502920"/>
          </a:xfrm>
          <a:prstGeom prst="rect">
            <a:avLst>
              <a:gd name="adj" fmla="val 49091"/>
            </a:avLst>
          </a:prstGeom>
          <a:solidFill>
            <a:srgbClr val="1B2A4A"/>
          </a:solidFill>
          <a:ln w="12700">
            <a:solidFill>
              <a:srgbClr val="FFFFFF">
                <a:alpha val="0"/>
              </a:srgbClr>
            </a:solidFill>
            <a:prstDash val="solid"/>
          </a:ln>
        </p:spPr>
      </p:sp>
      <p:sp>
        <p:nvSpPr>
          <p:cNvPr id="9" name="Text 7"/>
          <p:cNvSpPr/>
          <p:nvPr/>
        </p:nvSpPr>
        <p:spPr>
          <a:xfrm>
            <a:off x="548640" y="2240280"/>
            <a:ext cx="502920" cy="50292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0" name="Text 8"/>
          <p:cNvSpPr/>
          <p:nvPr/>
        </p:nvSpPr>
        <p:spPr>
          <a:xfrm>
            <a:off x="1234440" y="2240280"/>
            <a:ext cx="7315200" cy="50292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Diagnostics and drug discovery lead adoption.</a:t>
            </a:r>
            <a:endParaRPr lang="en-US" sz="1600" dirty="0"/>
          </a:p>
        </p:txBody>
      </p:sp>
      <p:sp>
        <p:nvSpPr>
          <p:cNvPr id="11" name="Shape 9"/>
          <p:cNvSpPr/>
          <p:nvPr/>
        </p:nvSpPr>
        <p:spPr>
          <a:xfrm>
            <a:off x="548640" y="3108960"/>
            <a:ext cx="502920" cy="502920"/>
          </a:xfrm>
          <a:prstGeom prst="rect">
            <a:avLst>
              <a:gd name="adj" fmla="val 49091"/>
            </a:avLst>
          </a:prstGeom>
          <a:solidFill>
            <a:srgbClr val="1B2A4A"/>
          </a:solidFill>
          <a:ln w="12700">
            <a:solidFill>
              <a:srgbClr val="FFFFFF">
                <a:alpha val="0"/>
              </a:srgbClr>
            </a:solidFill>
            <a:prstDash val="solid"/>
          </a:ln>
        </p:spPr>
      </p:sp>
      <p:sp>
        <p:nvSpPr>
          <p:cNvPr id="12" name="Text 10"/>
          <p:cNvSpPr/>
          <p:nvPr/>
        </p:nvSpPr>
        <p:spPr>
          <a:xfrm>
            <a:off x="548640" y="3108960"/>
            <a:ext cx="502920" cy="50292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3" name="Text 11"/>
          <p:cNvSpPr/>
          <p:nvPr/>
        </p:nvSpPr>
        <p:spPr>
          <a:xfrm>
            <a:off x="1234440" y="3108960"/>
            <a:ext cx="7315200" cy="50292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Data governance is the single biggest blocker.</a:t>
            </a:r>
            <a:endParaRPr lang="en-US" sz="1600" dirty="0"/>
          </a:p>
        </p:txBody>
      </p:sp>
      <p:sp>
        <p:nvSpPr>
          <p:cNvPr id="14" name="Shape 12"/>
          <p:cNvSpPr/>
          <p:nvPr/>
        </p:nvSpPr>
        <p:spPr>
          <a:xfrm>
            <a:off x="548640" y="3977640"/>
            <a:ext cx="502920" cy="502920"/>
          </a:xfrm>
          <a:prstGeom prst="rect">
            <a:avLst>
              <a:gd name="adj" fmla="val 49091"/>
            </a:avLst>
          </a:prstGeom>
          <a:solidFill>
            <a:srgbClr val="1B2A4A"/>
          </a:solidFill>
          <a:ln w="12700">
            <a:solidFill>
              <a:srgbClr val="FFFFFF">
                <a:alpha val="0"/>
              </a:srgbClr>
            </a:solidFill>
            <a:prstDash val="solid"/>
          </a:ln>
        </p:spPr>
      </p:sp>
      <p:sp>
        <p:nvSpPr>
          <p:cNvPr id="15" name="Text 13"/>
          <p:cNvSpPr/>
          <p:nvPr/>
        </p:nvSpPr>
        <p:spPr>
          <a:xfrm>
            <a:off x="548640" y="3977640"/>
            <a:ext cx="502920" cy="50292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16" name="Text 14"/>
          <p:cNvSpPr/>
          <p:nvPr/>
        </p:nvSpPr>
        <p:spPr>
          <a:xfrm>
            <a:off x="1234440" y="3977640"/>
            <a:ext cx="7315200" cy="50292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Investment remains strong despite macro headwinds.</a:t>
            </a:r>
            <a:endParaRPr lang="en-US" sz="1600" dirty="0"/>
          </a:p>
        </p:txBody>
      </p:sp>
      <p:sp>
        <p:nvSpPr>
          <p:cNvPr id="17" name="Shape 15"/>
          <p:cNvSpPr/>
          <p:nvPr/>
        </p:nvSpPr>
        <p:spPr>
          <a:xfrm>
            <a:off x="548640" y="4846320"/>
            <a:ext cx="502920" cy="502920"/>
          </a:xfrm>
          <a:prstGeom prst="rect">
            <a:avLst>
              <a:gd name="adj" fmla="val 49091"/>
            </a:avLst>
          </a:prstGeom>
          <a:solidFill>
            <a:srgbClr val="1B2A4A"/>
          </a:solidFill>
          <a:ln w="12700">
            <a:solidFill>
              <a:srgbClr val="FFFFFF">
                <a:alpha val="0"/>
              </a:srgbClr>
            </a:solidFill>
            <a:prstDash val="solid"/>
          </a:ln>
        </p:spPr>
      </p:sp>
      <p:sp>
        <p:nvSpPr>
          <p:cNvPr id="18" name="Text 16"/>
          <p:cNvSpPr/>
          <p:nvPr/>
        </p:nvSpPr>
        <p:spPr>
          <a:xfrm>
            <a:off x="548640" y="4846320"/>
            <a:ext cx="502920" cy="50292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5</a:t>
            </a:r>
            <a:endParaRPr lang="en-US" sz="1600" dirty="0"/>
          </a:p>
        </p:txBody>
      </p:sp>
      <p:sp>
        <p:nvSpPr>
          <p:cNvPr id="19" name="Text 17"/>
          <p:cNvSpPr/>
          <p:nvPr/>
        </p:nvSpPr>
        <p:spPr>
          <a:xfrm>
            <a:off x="1234440" y="4846320"/>
            <a:ext cx="7315200" cy="50292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The next decade will redefine the clinician–AI relationship.</a:t>
            </a:r>
            <a:endParaRPr lang="en-US" sz="1600" dirty="0"/>
          </a:p>
        </p:txBody>
      </p:sp>
      <p:sp>
        <p:nvSpPr>
          <p:cNvPr id="20" name="Text 18"/>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Takeaways</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D1B2A"/>
          </a:solidFill>
          <a:ln w="12700">
            <a:solidFill>
              <a:srgbClr val="FFFFFF">
                <a:alpha val="0"/>
              </a:srgbClr>
            </a:solidFill>
            <a:prstDash val="solid"/>
          </a:ln>
        </p:spPr>
      </p:sp>
      <p:sp>
        <p:nvSpPr>
          <p:cNvPr id="3" name="Shape 1"/>
          <p:cNvSpPr/>
          <p:nvPr/>
        </p:nvSpPr>
        <p:spPr>
          <a:xfrm>
            <a:off x="3200400" y="617220"/>
            <a:ext cx="2743200" cy="54864"/>
          </a:xfrm>
          <a:prstGeom prst="rect">
            <a:avLst/>
          </a:prstGeom>
          <a:solidFill>
            <a:srgbClr val="E8913A"/>
          </a:solidFill>
          <a:ln w="12700">
            <a:solidFill>
              <a:srgbClr val="FFFFFF">
                <a:alpha val="0"/>
              </a:srgbClr>
            </a:solidFill>
            <a:prstDash val="solid"/>
          </a:ln>
        </p:spPr>
      </p:sp>
      <p:sp>
        <p:nvSpPr>
          <p:cNvPr id="4" name="Text 2"/>
          <p:cNvSpPr/>
          <p:nvPr/>
        </p:nvSpPr>
        <p:spPr>
          <a:xfrm>
            <a:off x="914400" y="1543050"/>
            <a:ext cx="7315200" cy="91440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Thank You</a:t>
            </a:r>
            <a:endParaRPr lang="en-US" sz="4800" dirty="0"/>
          </a:p>
        </p:txBody>
      </p:sp>
      <p:sp>
        <p:nvSpPr>
          <p:cNvPr id="5" name="Text 3"/>
          <p:cNvSpPr/>
          <p:nvPr/>
        </p:nvSpPr>
        <p:spPr>
          <a:xfrm>
            <a:off x="1371600" y="2314575"/>
            <a:ext cx="6400800" cy="548640"/>
          </a:xfrm>
          <a:prstGeom prst="rect">
            <a:avLst/>
          </a:prstGeom>
          <a:noFill/>
          <a:ln/>
        </p:spPr>
        <p:txBody>
          <a:bodyPr wrap="square" rtlCol="0" anchor="t"/>
          <a:lstStyle/>
          <a:p>
            <a:pPr algn="ctr" indent="0" marL="0">
              <a:buNone/>
            </a:pPr>
            <a:r>
              <a:rPr lang="en-US" sz="2000" dirty="0">
                <a:solidFill>
                  <a:srgbClr val="B0BEC5"/>
                </a:solidFill>
                <a:latin typeface="Arial" pitchFamily="34" charset="0"/>
                <a:ea typeface="Arial" pitchFamily="34" charset="-122"/>
                <a:cs typeface="Arial" pitchFamily="34" charset="-120"/>
              </a:rPr>
              <a:t>Questions &amp; Discussion</a:t>
            </a:r>
            <a:endParaRPr lang="en-US" sz="2000" dirty="0"/>
          </a:p>
        </p:txBody>
      </p:sp>
      <p:sp>
        <p:nvSpPr>
          <p:cNvPr id="6" name="Shape 4"/>
          <p:cNvSpPr/>
          <p:nvPr/>
        </p:nvSpPr>
        <p:spPr>
          <a:xfrm>
            <a:off x="3200400" y="3086100"/>
            <a:ext cx="2743200" cy="54864"/>
          </a:xfrm>
          <a:prstGeom prst="rect">
            <a:avLst/>
          </a:prstGeom>
          <a:solidFill>
            <a:srgbClr val="E8913A"/>
          </a:solidFill>
          <a:ln w="12700">
            <a:solidFill>
              <a:srgbClr val="FFFFFF">
                <a:alpha val="0"/>
              </a:srgbClr>
            </a:solidFill>
            <a:prstDash val="solid"/>
          </a:ln>
        </p:spPr>
      </p:sp>
      <p:sp>
        <p:nvSpPr>
          <p:cNvPr id="7" name="Text 5"/>
          <p:cNvSpPr/>
          <p:nvPr/>
        </p:nvSpPr>
        <p:spPr>
          <a:xfrm>
            <a:off x="1371600" y="3600450"/>
            <a:ext cx="6400800" cy="365760"/>
          </a:xfrm>
          <a:prstGeom prst="rect">
            <a:avLst/>
          </a:prstGeom>
          <a:noFill/>
          <a:ln/>
        </p:spPr>
        <p:txBody>
          <a:bodyPr wrap="square" rtlCol="0" anchor="t"/>
          <a:lstStyle/>
          <a:p>
            <a:pPr algn="ctr" indent="0" marL="0">
              <a:buNone/>
            </a:pPr>
            <a:r>
              <a:rPr lang="en-US" sz="1200" dirty="0">
                <a:solidFill>
                  <a:srgbClr val="B0BEC5"/>
                </a:solidFill>
                <a:latin typeface="Arial" pitchFamily="34" charset="0"/>
                <a:ea typeface="Arial" pitchFamily="34" charset="-122"/>
                <a:cs typeface="Arial" pitchFamily="34" charset="-120"/>
              </a:rPr>
              <a:t>Prepared by kimi-k2.6:cloud | 2026</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36576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Agenda</a:t>
            </a:r>
            <a:endParaRPr lang="en-US" sz="2800" dirty="0"/>
          </a:p>
        </p:txBody>
      </p:sp>
      <p:sp>
        <p:nvSpPr>
          <p:cNvPr id="5" name="Text 3"/>
          <p:cNvSpPr/>
          <p:nvPr/>
        </p:nvSpPr>
        <p:spPr>
          <a:xfrm>
            <a:off x="731520" y="1131570"/>
            <a:ext cx="7680960" cy="51435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1. Market Landscape — global sizing and segment overview</a:t>
            </a:r>
            <a:endParaRPr lang="en-US" sz="1600" dirty="0"/>
          </a:p>
        </p:txBody>
      </p:sp>
      <p:sp>
        <p:nvSpPr>
          <p:cNvPr id="6" name="Text 4"/>
          <p:cNvSpPr/>
          <p:nvPr/>
        </p:nvSpPr>
        <p:spPr>
          <a:xfrm>
            <a:off x="731520" y="1748790"/>
            <a:ext cx="7680960" cy="51435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2. Key Applications — imaging, drug discovery, and virtual care</a:t>
            </a:r>
            <a:endParaRPr lang="en-US" sz="1600" dirty="0"/>
          </a:p>
        </p:txBody>
      </p:sp>
      <p:sp>
        <p:nvSpPr>
          <p:cNvPr id="7" name="Text 5"/>
          <p:cNvSpPr/>
          <p:nvPr/>
        </p:nvSpPr>
        <p:spPr>
          <a:xfrm>
            <a:off x="731520" y="2366010"/>
            <a:ext cx="7680960" cy="51435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3. Timeline — historical milestones driving adoption</a:t>
            </a:r>
            <a:endParaRPr lang="en-US" sz="1600" dirty="0"/>
          </a:p>
        </p:txBody>
      </p:sp>
      <p:sp>
        <p:nvSpPr>
          <p:cNvPr id="8" name="Text 6"/>
          <p:cNvSpPr/>
          <p:nvPr/>
        </p:nvSpPr>
        <p:spPr>
          <a:xfrm>
            <a:off x="731520" y="2983230"/>
            <a:ext cx="7680960" cy="51435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4. Data &amp; Trends — investment and regulatory trajectories</a:t>
            </a:r>
            <a:endParaRPr lang="en-US" sz="1600" dirty="0"/>
          </a:p>
        </p:txBody>
      </p:sp>
      <p:sp>
        <p:nvSpPr>
          <p:cNvPr id="9" name="Text 7"/>
          <p:cNvSpPr/>
          <p:nvPr/>
        </p:nvSpPr>
        <p:spPr>
          <a:xfrm>
            <a:off x="731520" y="3600450"/>
            <a:ext cx="7680960" cy="514350"/>
          </a:xfrm>
          <a:prstGeom prst="rect">
            <a:avLst/>
          </a:prstGeom>
          <a:noFill/>
          <a:ln/>
        </p:spPr>
        <p:txBody>
          <a:bodyPr wrap="square" rtlCol="0" anchor="ctr"/>
          <a:lstStyle/>
          <a:p>
            <a:pPr algn="l" indent="0" marL="0">
              <a:buNone/>
            </a:pPr>
            <a:r>
              <a:rPr lang="en-US" sz="1600" dirty="0">
                <a:solidFill>
                  <a:srgbClr val="2D3436"/>
                </a:solidFill>
                <a:latin typeface="Arial" pitchFamily="34" charset="0"/>
                <a:ea typeface="Arial" pitchFamily="34" charset="-122"/>
                <a:cs typeface="Arial" pitchFamily="34" charset="-120"/>
              </a:rPr>
              <a:t>5. Challenges &amp; Future — risks, opportunities, and what comes next</a:t>
            </a:r>
            <a:endParaRPr lang="en-US" sz="1600" dirty="0"/>
          </a:p>
        </p:txBody>
      </p:sp>
      <p:sp>
        <p:nvSpPr>
          <p:cNvPr id="10" name="Text 8"/>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Overview</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D1B2A"/>
          </a:solidFill>
          <a:ln w="12700">
            <a:solidFill>
              <a:srgbClr val="FFFFFF">
                <a:alpha val="0"/>
              </a:srgbClr>
            </a:solidFill>
            <a:prstDash val="solid"/>
          </a:ln>
        </p:spPr>
      </p:sp>
      <p:sp>
        <p:nvSpPr>
          <p:cNvPr id="3" name="Text 1"/>
          <p:cNvSpPr/>
          <p:nvPr/>
        </p:nvSpPr>
        <p:spPr>
          <a:xfrm>
            <a:off x="457200" y="411480"/>
            <a:ext cx="8229600" cy="640080"/>
          </a:xfrm>
          <a:prstGeom prst="rect">
            <a:avLst/>
          </a:prstGeom>
          <a:noFill/>
          <a:ln/>
        </p:spPr>
        <p:txBody>
          <a:bodyPr wrap="square" rtlCol="0" anchor="t"/>
          <a:lstStyle/>
          <a:p>
            <a:pPr algn="l" indent="0" marL="0">
              <a:buNone/>
            </a:pPr>
            <a:r>
              <a:rPr lang="en-US" sz="3200" b="1" dirty="0">
                <a:solidFill>
                  <a:srgbClr val="FFFFFF"/>
                </a:solidFill>
                <a:latin typeface="Arial" pitchFamily="34" charset="0"/>
                <a:ea typeface="Arial" pitchFamily="34" charset="-122"/>
                <a:cs typeface="Arial" pitchFamily="34" charset="-120"/>
              </a:rPr>
              <a:t>Why This Matters</a:t>
            </a:r>
            <a:endParaRPr lang="en-US" sz="3200" dirty="0"/>
          </a:p>
        </p:txBody>
      </p:sp>
      <p:sp>
        <p:nvSpPr>
          <p:cNvPr id="4" name="Shape 2"/>
          <p:cNvSpPr/>
          <p:nvPr/>
        </p:nvSpPr>
        <p:spPr>
          <a:xfrm>
            <a:off x="640080" y="1440180"/>
            <a:ext cx="7863840" cy="1097280"/>
          </a:xfrm>
          <a:prstGeom prst="rect">
            <a:avLst>
              <a:gd name="adj" fmla="val 12500"/>
            </a:avLst>
          </a:prstGeom>
          <a:solidFill>
            <a:srgbClr val="1B2A4A"/>
          </a:solidFill>
          <a:ln w="12700">
            <a:solidFill>
              <a:srgbClr val="FFFFFF">
                <a:alpha val="0"/>
              </a:srgbClr>
            </a:solidFill>
            <a:prstDash val="solid"/>
          </a:ln>
        </p:spPr>
      </p:sp>
      <p:sp>
        <p:nvSpPr>
          <p:cNvPr id="5" name="Text 3"/>
          <p:cNvSpPr/>
          <p:nvPr/>
        </p:nvSpPr>
        <p:spPr>
          <a:xfrm>
            <a:off x="822960" y="1543050"/>
            <a:ext cx="7498080" cy="822960"/>
          </a:xfrm>
          <a:prstGeom prst="rect">
            <a:avLst/>
          </a:prstGeom>
          <a:noFill/>
          <a:ln/>
        </p:spPr>
        <p:txBody>
          <a:bodyPr wrap="square" rtlCol="0" anchor="ctr"/>
          <a:lstStyle/>
          <a:p>
            <a:pPr algn="l" indent="0" marL="0">
              <a:buNone/>
            </a:pPr>
            <a:r>
              <a:rPr lang="en-US" sz="1800" dirty="0">
                <a:solidFill>
                  <a:srgbClr val="B0BEC5"/>
                </a:solidFill>
                <a:latin typeface="Arial" pitchFamily="34" charset="0"/>
                <a:ea typeface="Arial" pitchFamily="34" charset="-122"/>
                <a:cs typeface="Arial" pitchFamily="34" charset="-120"/>
              </a:rPr>
              <a:t>Global healthcare spending is projected at $18.3T by 2030, yet diagnostic error rates remain around 10%.</a:t>
            </a:r>
            <a:endParaRPr lang="en-US" sz="1800" dirty="0"/>
          </a:p>
        </p:txBody>
      </p:sp>
      <p:sp>
        <p:nvSpPr>
          <p:cNvPr id="6" name="Shape 4"/>
          <p:cNvSpPr/>
          <p:nvPr/>
        </p:nvSpPr>
        <p:spPr>
          <a:xfrm>
            <a:off x="640080" y="3086100"/>
            <a:ext cx="7863840" cy="1097280"/>
          </a:xfrm>
          <a:prstGeom prst="rect">
            <a:avLst>
              <a:gd name="adj" fmla="val 12500"/>
            </a:avLst>
          </a:prstGeom>
          <a:solidFill>
            <a:srgbClr val="1B2A4A"/>
          </a:solidFill>
          <a:ln w="12700">
            <a:solidFill>
              <a:srgbClr val="FFFFFF">
                <a:alpha val="0"/>
              </a:srgbClr>
            </a:solidFill>
            <a:prstDash val="solid"/>
          </a:ln>
        </p:spPr>
      </p:sp>
      <p:sp>
        <p:nvSpPr>
          <p:cNvPr id="7" name="Text 5"/>
          <p:cNvSpPr/>
          <p:nvPr/>
        </p:nvSpPr>
        <p:spPr>
          <a:xfrm>
            <a:off x="822960" y="3188970"/>
            <a:ext cx="7498080" cy="822960"/>
          </a:xfrm>
          <a:prstGeom prst="rect">
            <a:avLst/>
          </a:prstGeom>
          <a:noFill/>
          <a:ln/>
        </p:spPr>
        <p:txBody>
          <a:bodyPr wrap="square" rtlCol="0" anchor="ctr"/>
          <a:lstStyle/>
          <a:p>
            <a:pPr algn="l" indent="0" marL="0">
              <a:buNone/>
            </a:pPr>
            <a:r>
              <a:rPr lang="en-US" sz="1800" dirty="0">
                <a:solidFill>
                  <a:srgbClr val="FFFFFF"/>
                </a:solidFill>
                <a:latin typeface="Arial" pitchFamily="34" charset="0"/>
                <a:ea typeface="Arial" pitchFamily="34" charset="-122"/>
                <a:cs typeface="Arial" pitchFamily="34" charset="-120"/>
              </a:rPr>
              <a:t>AI offers a path to reduce costs, improve accuracy, and extend access to quality care worldwide.</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36576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Key Data Point</a:t>
            </a:r>
            <a:endParaRPr lang="en-US" sz="2800" dirty="0"/>
          </a:p>
        </p:txBody>
      </p:sp>
      <p:sp>
        <p:nvSpPr>
          <p:cNvPr id="5" name="Text 3"/>
          <p:cNvSpPr/>
          <p:nvPr/>
        </p:nvSpPr>
        <p:spPr>
          <a:xfrm>
            <a:off x="914400" y="1285875"/>
            <a:ext cx="7315200" cy="1097280"/>
          </a:xfrm>
          <a:prstGeom prst="rect">
            <a:avLst/>
          </a:prstGeom>
          <a:noFill/>
          <a:ln/>
        </p:spPr>
        <p:txBody>
          <a:bodyPr wrap="square" rtlCol="0" anchor="ctr"/>
          <a:lstStyle/>
          <a:p>
            <a:pPr algn="ctr" indent="0" marL="0">
              <a:buNone/>
            </a:pPr>
            <a:r>
              <a:rPr lang="en-US" sz="6000" b="1" dirty="0">
                <a:solidFill>
                  <a:srgbClr val="E8913A"/>
                </a:solidFill>
                <a:latin typeface="Arial" pitchFamily="34" charset="0"/>
                <a:ea typeface="Arial" pitchFamily="34" charset="-122"/>
                <a:cs typeface="Arial" pitchFamily="34" charset="-120"/>
              </a:rPr>
              <a:t>$148.4B</a:t>
            </a:r>
            <a:endParaRPr lang="en-US" sz="6000" dirty="0"/>
          </a:p>
        </p:txBody>
      </p:sp>
      <p:sp>
        <p:nvSpPr>
          <p:cNvPr id="6" name="Text 4"/>
          <p:cNvSpPr/>
          <p:nvPr/>
        </p:nvSpPr>
        <p:spPr>
          <a:xfrm>
            <a:off x="914400" y="2160270"/>
            <a:ext cx="7315200" cy="365760"/>
          </a:xfrm>
          <a:prstGeom prst="rect">
            <a:avLst/>
          </a:prstGeom>
          <a:noFill/>
          <a:ln/>
        </p:spPr>
        <p:txBody>
          <a:bodyPr wrap="square" rtlCol="0" anchor="t"/>
          <a:lstStyle/>
          <a:p>
            <a:pPr algn="ctr" indent="0" marL="0">
              <a:buNone/>
            </a:pPr>
            <a:r>
              <a:rPr lang="en-US" sz="1600" dirty="0">
                <a:solidFill>
                  <a:srgbClr val="B0BEC5"/>
                </a:solidFill>
                <a:latin typeface="Arial" pitchFamily="34" charset="0"/>
                <a:ea typeface="Arial" pitchFamily="34" charset="-122"/>
                <a:cs typeface="Arial" pitchFamily="34" charset="-120"/>
              </a:rPr>
              <a:t>Global AI healthcare market size, 2023</a:t>
            </a:r>
            <a:endParaRPr lang="en-US" sz="1600" dirty="0"/>
          </a:p>
        </p:txBody>
      </p:sp>
      <p:sp>
        <p:nvSpPr>
          <p:cNvPr id="7" name="Shape 5"/>
          <p:cNvSpPr/>
          <p:nvPr/>
        </p:nvSpPr>
        <p:spPr>
          <a:xfrm>
            <a:off x="1828800" y="2674620"/>
            <a:ext cx="5486400" cy="18288"/>
          </a:xfrm>
          <a:prstGeom prst="rect">
            <a:avLst/>
          </a:prstGeom>
          <a:solidFill>
            <a:srgbClr val="E8913A"/>
          </a:solidFill>
          <a:ln w="12700">
            <a:solidFill>
              <a:srgbClr val="FFFFFF">
                <a:alpha val="0"/>
              </a:srgbClr>
            </a:solidFill>
            <a:prstDash val="solid"/>
          </a:ln>
        </p:spPr>
      </p:sp>
      <p:sp>
        <p:nvSpPr>
          <p:cNvPr id="8" name="Text 6"/>
          <p:cNvSpPr/>
          <p:nvPr/>
        </p:nvSpPr>
        <p:spPr>
          <a:xfrm>
            <a:off x="1371600" y="2983230"/>
            <a:ext cx="6400800" cy="731520"/>
          </a:xfrm>
          <a:prstGeom prst="rect">
            <a:avLst/>
          </a:prstGeom>
          <a:noFill/>
          <a:ln/>
        </p:spPr>
        <p:txBody>
          <a:bodyPr wrap="square" rtlCol="0" anchor="t"/>
          <a:lstStyle/>
          <a:p>
            <a:pPr algn="ctr" indent="0" marL="0">
              <a:buNone/>
            </a:pPr>
            <a:r>
              <a:rPr lang="en-US" sz="1400" dirty="0">
                <a:solidFill>
                  <a:srgbClr val="2D3436"/>
                </a:solidFill>
                <a:latin typeface="Arial" pitchFamily="34" charset="0"/>
                <a:ea typeface="Arial" pitchFamily="34" charset="-122"/>
                <a:cs typeface="Arial" pitchFamily="34" charset="-120"/>
              </a:rPr>
              <a:t>Projected CAGR of ~37% through 2030, driven by diagnostics, drug discovery, and administrative automation.</a:t>
            </a:r>
            <a:endParaRPr lang="en-US" sz="1400" dirty="0"/>
          </a:p>
        </p:txBody>
      </p:sp>
      <p:sp>
        <p:nvSpPr>
          <p:cNvPr id="9" name="Text 7"/>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Market Snapshot</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54864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Market Landscape Overview</a:t>
            </a:r>
            <a:endParaRPr lang="en-US" sz="2800" dirty="0"/>
          </a:p>
        </p:txBody>
      </p:sp>
      <p:graphicFrame>
        <p:nvGraphicFramePr>
          <p:cNvPr id="5" name="Chart 0" descr=""/>
          <p:cNvGraphicFramePr/>
          <p:nvPr/>
        </p:nvGraphicFramePr>
        <p:xfrm>
          <a:off x="914400" y="914400"/>
          <a:ext cx="7315200" cy="3343275"/>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Market Segments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54864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Breakdown of Use Cases</a:t>
            </a:r>
            <a:endParaRPr lang="en-US" sz="2800" dirty="0"/>
          </a:p>
        </p:txBody>
      </p:sp>
      <p:graphicFrame>
        <p:nvGraphicFramePr>
          <p:cNvPr id="5" name="Chart 0" descr=""/>
          <p:cNvGraphicFramePr/>
          <p:nvPr/>
        </p:nvGraphicFramePr>
        <p:xfrm>
          <a:off x="914400" y="914400"/>
          <a:ext cx="5486400" cy="3343275"/>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Use-Case Mix</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54864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Timeline of AI in Medicine</a:t>
            </a:r>
            <a:endParaRPr lang="en-US" sz="2800" dirty="0"/>
          </a:p>
        </p:txBody>
      </p:sp>
      <p:sp>
        <p:nvSpPr>
          <p:cNvPr id="5" name="Shape 3"/>
          <p:cNvSpPr/>
          <p:nvPr/>
        </p:nvSpPr>
        <p:spPr>
          <a:xfrm>
            <a:off x="1097280" y="3657600"/>
            <a:ext cx="8046720" cy="36576"/>
          </a:xfrm>
          <a:prstGeom prst="rect">
            <a:avLst/>
          </a:prstGeom>
          <a:solidFill>
            <a:srgbClr val="2E4A7A"/>
          </a:solidFill>
          <a:ln w="12700">
            <a:solidFill>
              <a:srgbClr val="FFFFFF">
                <a:alpha val="0"/>
              </a:srgbClr>
            </a:solidFill>
            <a:prstDash val="solid"/>
          </a:ln>
        </p:spPr>
      </p:sp>
      <p:sp>
        <p:nvSpPr>
          <p:cNvPr id="6" name="Shape 4"/>
          <p:cNvSpPr/>
          <p:nvPr/>
        </p:nvSpPr>
        <p:spPr>
          <a:xfrm>
            <a:off x="868680" y="3465576"/>
            <a:ext cx="457200" cy="457200"/>
          </a:xfrm>
          <a:prstGeom prst="rect">
            <a:avLst>
              <a:gd name="adj" fmla="val 50000"/>
            </a:avLst>
          </a:prstGeom>
          <a:solidFill>
            <a:srgbClr val="1B2A4A"/>
          </a:solidFill>
          <a:ln w="12700">
            <a:solidFill>
              <a:srgbClr val="FFFFFF">
                <a:alpha val="0"/>
              </a:srgbClr>
            </a:solidFill>
            <a:prstDash val="solid"/>
          </a:ln>
        </p:spPr>
      </p:sp>
      <p:sp>
        <p:nvSpPr>
          <p:cNvPr id="7" name="Text 5"/>
          <p:cNvSpPr/>
          <p:nvPr/>
        </p:nvSpPr>
        <p:spPr>
          <a:xfrm>
            <a:off x="548640" y="2194560"/>
            <a:ext cx="1097280" cy="365760"/>
          </a:xfrm>
          <a:prstGeom prst="rect">
            <a:avLst/>
          </a:prstGeom>
          <a:noFill/>
          <a:ln/>
        </p:spPr>
        <p:txBody>
          <a:bodyPr wrap="square" rtlCol="0" anchor="ctr"/>
          <a:lstStyle/>
          <a:p>
            <a:pPr algn="ctr" indent="0" marL="0">
              <a:buNone/>
            </a:pPr>
            <a:r>
              <a:rPr lang="en-US" sz="1600" b="1" dirty="0">
                <a:solidFill>
                  <a:srgbClr val="1B2A4A"/>
                </a:solidFill>
                <a:latin typeface="Arial" pitchFamily="34" charset="0"/>
                <a:ea typeface="Arial" pitchFamily="34" charset="-122"/>
                <a:cs typeface="Arial" pitchFamily="34" charset="-120"/>
              </a:rPr>
              <a:t>1956</a:t>
            </a:r>
            <a:endParaRPr lang="en-US" sz="1600" dirty="0"/>
          </a:p>
        </p:txBody>
      </p:sp>
      <p:sp>
        <p:nvSpPr>
          <p:cNvPr id="8" name="Text 6"/>
          <p:cNvSpPr/>
          <p:nvPr/>
        </p:nvSpPr>
        <p:spPr>
          <a:xfrm>
            <a:off x="457200" y="4023360"/>
            <a:ext cx="1280160" cy="54864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Dartmouth</a:t>
            </a:r>
            <a:endParaRPr lang="en-US" sz="1200" dirty="0"/>
          </a:p>
        </p:txBody>
      </p:sp>
      <p:sp>
        <p:nvSpPr>
          <p:cNvPr id="9" name="Shape 7"/>
          <p:cNvSpPr/>
          <p:nvPr/>
        </p:nvSpPr>
        <p:spPr>
          <a:xfrm>
            <a:off x="2880360" y="3465576"/>
            <a:ext cx="457200" cy="457200"/>
          </a:xfrm>
          <a:prstGeom prst="rect">
            <a:avLst>
              <a:gd name="adj" fmla="val 50000"/>
            </a:avLst>
          </a:prstGeom>
          <a:solidFill>
            <a:srgbClr val="1B2A4A"/>
          </a:solidFill>
          <a:ln w="12700">
            <a:solidFill>
              <a:srgbClr val="FFFFFF">
                <a:alpha val="0"/>
              </a:srgbClr>
            </a:solidFill>
            <a:prstDash val="solid"/>
          </a:ln>
        </p:spPr>
      </p:sp>
      <p:sp>
        <p:nvSpPr>
          <p:cNvPr id="10" name="Text 8"/>
          <p:cNvSpPr/>
          <p:nvPr/>
        </p:nvSpPr>
        <p:spPr>
          <a:xfrm>
            <a:off x="2560320" y="2194560"/>
            <a:ext cx="1097280" cy="365760"/>
          </a:xfrm>
          <a:prstGeom prst="rect">
            <a:avLst/>
          </a:prstGeom>
          <a:noFill/>
          <a:ln/>
        </p:spPr>
        <p:txBody>
          <a:bodyPr wrap="square" rtlCol="0" anchor="ctr"/>
          <a:lstStyle/>
          <a:p>
            <a:pPr algn="ctr" indent="0" marL="0">
              <a:buNone/>
            </a:pPr>
            <a:r>
              <a:rPr lang="en-US" sz="1600" b="1" dirty="0">
                <a:solidFill>
                  <a:srgbClr val="1B2A4A"/>
                </a:solidFill>
                <a:latin typeface="Arial" pitchFamily="34" charset="0"/>
                <a:ea typeface="Arial" pitchFamily="34" charset="-122"/>
                <a:cs typeface="Arial" pitchFamily="34" charset="-120"/>
              </a:rPr>
              <a:t>1972</a:t>
            </a:r>
            <a:endParaRPr lang="en-US" sz="1600" dirty="0"/>
          </a:p>
        </p:txBody>
      </p:sp>
      <p:sp>
        <p:nvSpPr>
          <p:cNvPr id="11" name="Text 9"/>
          <p:cNvSpPr/>
          <p:nvPr/>
        </p:nvSpPr>
        <p:spPr>
          <a:xfrm>
            <a:off x="2468880" y="4023360"/>
            <a:ext cx="1280160" cy="54864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MYCIN</a:t>
            </a:r>
            <a:endParaRPr lang="en-US" sz="1200" dirty="0"/>
          </a:p>
        </p:txBody>
      </p:sp>
      <p:sp>
        <p:nvSpPr>
          <p:cNvPr id="12" name="Shape 10"/>
          <p:cNvSpPr/>
          <p:nvPr/>
        </p:nvSpPr>
        <p:spPr>
          <a:xfrm>
            <a:off x="4892040" y="3465576"/>
            <a:ext cx="457200" cy="457200"/>
          </a:xfrm>
          <a:prstGeom prst="rect">
            <a:avLst>
              <a:gd name="adj" fmla="val 50000"/>
            </a:avLst>
          </a:prstGeom>
          <a:solidFill>
            <a:srgbClr val="1B2A4A"/>
          </a:solidFill>
          <a:ln w="12700">
            <a:solidFill>
              <a:srgbClr val="FFFFFF">
                <a:alpha val="0"/>
              </a:srgbClr>
            </a:solidFill>
            <a:prstDash val="solid"/>
          </a:ln>
        </p:spPr>
      </p:sp>
      <p:sp>
        <p:nvSpPr>
          <p:cNvPr id="13" name="Text 11"/>
          <p:cNvSpPr/>
          <p:nvPr/>
        </p:nvSpPr>
        <p:spPr>
          <a:xfrm>
            <a:off x="4572000" y="2194560"/>
            <a:ext cx="1097280" cy="365760"/>
          </a:xfrm>
          <a:prstGeom prst="rect">
            <a:avLst/>
          </a:prstGeom>
          <a:noFill/>
          <a:ln/>
        </p:spPr>
        <p:txBody>
          <a:bodyPr wrap="square" rtlCol="0" anchor="ctr"/>
          <a:lstStyle/>
          <a:p>
            <a:pPr algn="ctr" indent="0" marL="0">
              <a:buNone/>
            </a:pPr>
            <a:r>
              <a:rPr lang="en-US" sz="1600" b="1" dirty="0">
                <a:solidFill>
                  <a:srgbClr val="1B2A4A"/>
                </a:solidFill>
                <a:latin typeface="Arial" pitchFamily="34" charset="0"/>
                <a:ea typeface="Arial" pitchFamily="34" charset="-122"/>
                <a:cs typeface="Arial" pitchFamily="34" charset="-120"/>
              </a:rPr>
              <a:t>1997</a:t>
            </a:r>
            <a:endParaRPr lang="en-US" sz="1600" dirty="0"/>
          </a:p>
        </p:txBody>
      </p:sp>
      <p:sp>
        <p:nvSpPr>
          <p:cNvPr id="14" name="Text 12"/>
          <p:cNvSpPr/>
          <p:nvPr/>
        </p:nvSpPr>
        <p:spPr>
          <a:xfrm>
            <a:off x="4480560" y="4023360"/>
            <a:ext cx="1280160" cy="54864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Deep Blue</a:t>
            </a:r>
            <a:endParaRPr lang="en-US" sz="1200" dirty="0"/>
          </a:p>
        </p:txBody>
      </p:sp>
      <p:sp>
        <p:nvSpPr>
          <p:cNvPr id="15" name="Shape 13"/>
          <p:cNvSpPr/>
          <p:nvPr/>
        </p:nvSpPr>
        <p:spPr>
          <a:xfrm>
            <a:off x="6903720" y="3465576"/>
            <a:ext cx="457200" cy="457200"/>
          </a:xfrm>
          <a:prstGeom prst="rect">
            <a:avLst>
              <a:gd name="adj" fmla="val 50000"/>
            </a:avLst>
          </a:prstGeom>
          <a:solidFill>
            <a:srgbClr val="1B2A4A"/>
          </a:solidFill>
          <a:ln w="12700">
            <a:solidFill>
              <a:srgbClr val="FFFFFF">
                <a:alpha val="0"/>
              </a:srgbClr>
            </a:solidFill>
            <a:prstDash val="solid"/>
          </a:ln>
        </p:spPr>
      </p:sp>
      <p:sp>
        <p:nvSpPr>
          <p:cNvPr id="16" name="Text 14"/>
          <p:cNvSpPr/>
          <p:nvPr/>
        </p:nvSpPr>
        <p:spPr>
          <a:xfrm>
            <a:off x="6583680" y="2194560"/>
            <a:ext cx="1097280" cy="365760"/>
          </a:xfrm>
          <a:prstGeom prst="rect">
            <a:avLst/>
          </a:prstGeom>
          <a:noFill/>
          <a:ln/>
        </p:spPr>
        <p:txBody>
          <a:bodyPr wrap="square" rtlCol="0" anchor="ctr"/>
          <a:lstStyle/>
          <a:p>
            <a:pPr algn="ctr" indent="0" marL="0">
              <a:buNone/>
            </a:pPr>
            <a:r>
              <a:rPr lang="en-US" sz="1600" b="1" dirty="0">
                <a:solidFill>
                  <a:srgbClr val="1B2A4A"/>
                </a:solidFill>
                <a:latin typeface="Arial" pitchFamily="34" charset="0"/>
                <a:ea typeface="Arial" pitchFamily="34" charset="-122"/>
                <a:cs typeface="Arial" pitchFamily="34" charset="-120"/>
              </a:rPr>
              <a:t>2016</a:t>
            </a:r>
            <a:endParaRPr lang="en-US" sz="1600" dirty="0"/>
          </a:p>
        </p:txBody>
      </p:sp>
      <p:sp>
        <p:nvSpPr>
          <p:cNvPr id="17" name="Text 15"/>
          <p:cNvSpPr/>
          <p:nvPr/>
        </p:nvSpPr>
        <p:spPr>
          <a:xfrm>
            <a:off x="6492240" y="4023360"/>
            <a:ext cx="1280160" cy="54864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AlphaFold</a:t>
            </a:r>
            <a:endParaRPr lang="en-US" sz="1200" dirty="0"/>
          </a:p>
        </p:txBody>
      </p:sp>
      <p:sp>
        <p:nvSpPr>
          <p:cNvPr id="18" name="Shape 16"/>
          <p:cNvSpPr/>
          <p:nvPr/>
        </p:nvSpPr>
        <p:spPr>
          <a:xfrm>
            <a:off x="8915400" y="3465576"/>
            <a:ext cx="457200" cy="457200"/>
          </a:xfrm>
          <a:prstGeom prst="rect">
            <a:avLst>
              <a:gd name="adj" fmla="val 50000"/>
            </a:avLst>
          </a:prstGeom>
          <a:solidFill>
            <a:srgbClr val="1B2A4A"/>
          </a:solidFill>
          <a:ln w="12700">
            <a:solidFill>
              <a:srgbClr val="FFFFFF">
                <a:alpha val="0"/>
              </a:srgbClr>
            </a:solidFill>
            <a:prstDash val="solid"/>
          </a:ln>
        </p:spPr>
      </p:sp>
      <p:sp>
        <p:nvSpPr>
          <p:cNvPr id="19" name="Text 17"/>
          <p:cNvSpPr/>
          <p:nvPr/>
        </p:nvSpPr>
        <p:spPr>
          <a:xfrm>
            <a:off x="8595360" y="2194560"/>
            <a:ext cx="1097280" cy="365760"/>
          </a:xfrm>
          <a:prstGeom prst="rect">
            <a:avLst/>
          </a:prstGeom>
          <a:noFill/>
          <a:ln/>
        </p:spPr>
        <p:txBody>
          <a:bodyPr wrap="square" rtlCol="0" anchor="ctr"/>
          <a:lstStyle/>
          <a:p>
            <a:pPr algn="ctr" indent="0" marL="0">
              <a:buNone/>
            </a:pPr>
            <a:r>
              <a:rPr lang="en-US" sz="1600" b="1" dirty="0">
                <a:solidFill>
                  <a:srgbClr val="1B2A4A"/>
                </a:solidFill>
                <a:latin typeface="Arial" pitchFamily="34" charset="0"/>
                <a:ea typeface="Arial" pitchFamily="34" charset="-122"/>
                <a:cs typeface="Arial" pitchFamily="34" charset="-120"/>
              </a:rPr>
              <a:t>2023</a:t>
            </a:r>
            <a:endParaRPr lang="en-US" sz="1600" dirty="0"/>
          </a:p>
        </p:txBody>
      </p:sp>
      <p:sp>
        <p:nvSpPr>
          <p:cNvPr id="20" name="Text 18"/>
          <p:cNvSpPr/>
          <p:nvPr/>
        </p:nvSpPr>
        <p:spPr>
          <a:xfrm>
            <a:off x="8503920" y="4023360"/>
            <a:ext cx="1280160" cy="54864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Med-PaLM 2</a:t>
            </a:r>
            <a:endParaRPr lang="en-US" sz="1200" dirty="0"/>
          </a:p>
        </p:txBody>
      </p:sp>
      <p:sp>
        <p:nvSpPr>
          <p:cNvPr id="21" name="Text 19"/>
          <p:cNvSpPr/>
          <p:nvPr/>
        </p:nvSpPr>
        <p:spPr>
          <a:xfrm>
            <a:off x="457200" y="4217670"/>
            <a:ext cx="8229600" cy="548640"/>
          </a:xfrm>
          <a:prstGeom prst="rect">
            <a:avLst/>
          </a:prstGeom>
          <a:noFill/>
          <a:ln/>
        </p:spPr>
        <p:txBody>
          <a:bodyPr wrap="square" rtlCol="0" anchor="t"/>
          <a:lstStyle/>
          <a:p>
            <a:pPr algn="ctr" indent="0" marL="0">
              <a:buNone/>
            </a:pPr>
            <a:r>
              <a:rPr lang="en-US" sz="1000" dirty="0">
                <a:solidFill>
                  <a:srgbClr val="B0BEC5"/>
                </a:solidFill>
                <a:latin typeface="Arial" pitchFamily="34" charset="0"/>
                <a:ea typeface="Arial" pitchFamily="34" charset="-122"/>
                <a:cs typeface="Arial" pitchFamily="34" charset="-120"/>
              </a:rPr>
              <a:t>Dartmouth: AI named as a field | MYCIN: First expert system for antibiotics | Deep Blue: Pattern recognition at scale | AlphaFold: Protein structure breakthrough | Med-PaLM 2: LLM passes USMLE-style exams</a:t>
            </a:r>
            <a:endParaRPr lang="en-US" sz="1000" dirty="0"/>
          </a:p>
        </p:txBody>
      </p:sp>
      <p:sp>
        <p:nvSpPr>
          <p:cNvPr id="22" name="Text 20"/>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History</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73152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Traditional vs AI-Assisted Approaches</a:t>
            </a:r>
            <a:endParaRPr lang="en-US" sz="2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771525"/>
          <a:ext cx="8229600" cy="3600450"/>
        </p:xfrm>
        <a:graphic>
          <a:graphicData uri="http://schemas.openxmlformats.org/drawingml/2006/table">
            <a:tbl>
              <a:tblPr/>
              <a:tblGrid>
                <a:gridCol w="1463040"/>
                <a:gridCol w="2011680"/>
                <a:gridCol w="2011680"/>
                <a:gridCol w="2011680"/>
                <a:gridCol w="2011680"/>
              </a:tblGrid>
              <a:tr h="600075">
                <a:tc>
                  <a:txBody>
                    <a:bodyPr/>
                    <a:lstStyle/>
                    <a:p>
                      <a:pPr indent="0" marL="0">
                        <a:buNone/>
                      </a:pP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Traditional</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Rule-Based</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ML Models</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Generative AI</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r h="600075">
                <a:tc>
                  <a:txBody>
                    <a:bodyPr/>
                    <a:lstStyle/>
                    <a:p>
                      <a:pPr indent="0" marL="0">
                        <a:buNone/>
                      </a:pPr>
                      <a:r>
                        <a:rPr lang="en-US" sz="1300" dirty="0">
                          <a:solidFill>
                            <a:srgbClr val="2D3436"/>
                          </a:solidFill>
                          <a:latin typeface="Arial" pitchFamily="34" charset="0"/>
                          <a:ea typeface="Arial" pitchFamily="34" charset="-122"/>
                          <a:cs typeface="Arial" pitchFamily="34" charset="-120"/>
                        </a:rPr>
                        <a:t>Diagnostic Speed</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Days–Weeks</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Hours–Days</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Minutes</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Near real-time</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r h="600075">
                <a:tc>
                  <a:txBody>
                    <a:bodyPr/>
                    <a:lstStyle/>
                    <a:p>
                      <a:pPr indent="0" marL="0">
                        <a:buNone/>
                      </a:pPr>
                      <a:r>
                        <a:rPr lang="en-US" sz="1300" dirty="0">
                          <a:solidFill>
                            <a:srgbClr val="2D3436"/>
                          </a:solidFill>
                          <a:latin typeface="Arial" pitchFamily="34" charset="0"/>
                          <a:ea typeface="Arial" pitchFamily="34" charset="-122"/>
                          <a:cs typeface="Arial" pitchFamily="34" charset="-120"/>
                        </a:rPr>
                        <a:t>Accuracy</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Variable</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High on known cases</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High on trained data</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Very high (multimodal)</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r h="600075">
                <a:tc>
                  <a:txBody>
                    <a:bodyPr/>
                    <a:lstStyle/>
                    <a:p>
                      <a:pPr indent="0" marL="0">
                        <a:buNone/>
                      </a:pPr>
                      <a:r>
                        <a:rPr lang="en-US" sz="1300" dirty="0">
                          <a:solidFill>
                            <a:srgbClr val="2D3436"/>
                          </a:solidFill>
                          <a:latin typeface="Arial" pitchFamily="34" charset="0"/>
                          <a:ea typeface="Arial" pitchFamily="34" charset="-122"/>
                          <a:cs typeface="Arial" pitchFamily="34" charset="-120"/>
                        </a:rPr>
                        <a:t>Cost to Deploy</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Low</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Moderate</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High</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High</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r h="600075">
                <a:tc>
                  <a:txBody>
                    <a:bodyPr/>
                    <a:lstStyle/>
                    <a:p>
                      <a:pPr indent="0" marL="0">
                        <a:buNone/>
                      </a:pPr>
                      <a:r>
                        <a:rPr lang="en-US" sz="1300" dirty="0">
                          <a:solidFill>
                            <a:srgbClr val="2D3436"/>
                          </a:solidFill>
                          <a:latin typeface="Arial" pitchFamily="34" charset="0"/>
                          <a:ea typeface="Arial" pitchFamily="34" charset="-122"/>
                          <a:cs typeface="Arial" pitchFamily="34" charset="-120"/>
                        </a:rPr>
                        <a:t>Scalability</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Poor</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Moderate</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High</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Very high</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r h="600075">
                <a:tc>
                  <a:txBody>
                    <a:bodyPr/>
                    <a:lstStyle/>
                    <a:p>
                      <a:pPr indent="0" marL="0">
                        <a:buNone/>
                      </a:pPr>
                      <a:r>
                        <a:rPr lang="en-US" sz="1300" dirty="0">
                          <a:solidFill>
                            <a:srgbClr val="2D3436"/>
                          </a:solidFill>
                          <a:latin typeface="Arial" pitchFamily="34" charset="0"/>
                          <a:ea typeface="Arial" pitchFamily="34" charset="-122"/>
                          <a:cs typeface="Arial" pitchFamily="34" charset="-120"/>
                        </a:rPr>
                        <a:t>Personalisation</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Manual</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Limited</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Moderate</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c>
                  <a:txBody>
                    <a:bodyPr/>
                    <a:lstStyle/>
                    <a:p>
                      <a:pPr indent="0" marL="0">
                        <a:buNone/>
                      </a:pPr>
                      <a:r>
                        <a:rPr lang="en-US" sz="1300" dirty="0">
                          <a:solidFill>
                            <a:srgbClr val="2D3436"/>
                          </a:solidFill>
                          <a:latin typeface="Arial" pitchFamily="34" charset="0"/>
                          <a:ea typeface="Arial" pitchFamily="34" charset="-122"/>
                          <a:cs typeface="Arial" pitchFamily="34" charset="-120"/>
                        </a:rPr>
                        <a:t>Advanced</a:t>
                      </a:r>
                      <a:endParaRPr lang="en-US" sz="1300" dirty="0">
                        <a:latin typeface="Arial" charset="0"/>
                        <a:ea typeface="Arial" charset="0"/>
                        <a:cs typeface="Arial" charset="0"/>
                      </a:endParaRPr>
                    </a:p>
                  </a:txBody>
                  <a:tcPr marL="91440" marR="91440" marT="45720" marB="45720">
                    <a:lnL w="12700" cap="flat" cmpd="sng" algn="ctr">
                      <a:solidFill>
                        <a:srgbClr val="D1D5DB"/>
                      </a:solidFill>
                      <a:prstDash val="solid"/>
                      <a:round/>
                      <a:headEnd type="none" w="med" len="med"/>
                      <a:tailEnd type="none" w="med" len="med"/>
                    </a:lnL>
                    <a:lnR w="12700" cap="flat" cmpd="sng" algn="ctr">
                      <a:solidFill>
                        <a:srgbClr val="D1D5DB"/>
                      </a:solidFill>
                      <a:prstDash val="solid"/>
                      <a:round/>
                      <a:headEnd type="none" w="med" len="med"/>
                      <a:tailEnd type="none" w="med" len="med"/>
                    </a:lnR>
                    <a:lnT w="12700" cap="flat" cmpd="sng" algn="ctr">
                      <a:solidFill>
                        <a:srgbClr val="D1D5DB"/>
                      </a:solidFill>
                      <a:prstDash val="solid"/>
                      <a:round/>
                      <a:headEnd type="none" w="med" len="med"/>
                      <a:tailEnd type="none" w="med" len="med"/>
                    </a:lnT>
                    <a:lnB w="12700" cap="flat" cmpd="sng" algn="ctr">
                      <a:solidFill>
                        <a:srgbClr val="D1D5DB"/>
                      </a:solidFill>
                      <a:prstDash val="solid"/>
                      <a:round/>
                      <a:headEnd type="none" w="med" len="med"/>
                      <a:tailEnd type="none" w="med" len="med"/>
                    </a:lnB>
                    <a:solidFill>
                      <a:srgbClr val="FFFFFF"/>
                    </a:solidFill>
                  </a:tcPr>
                </a:tc>
              </a:tr>
            </a:tbl>
          </a:graphicData>
        </a:graphic>
      </p:graphicFrame>
      <p:sp>
        <p:nvSpPr>
          <p:cNvPr id="6" name="Text 3"/>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Comparison</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5F7FA"/>
          </a:solidFill>
          <a:ln w="12700">
            <a:solidFill>
              <a:srgbClr val="FFFFFF">
                <a:alpha val="0"/>
              </a:srgbClr>
            </a:solidFill>
            <a:prstDash val="solid"/>
          </a:ln>
        </p:spPr>
      </p:sp>
      <p:sp>
        <p:nvSpPr>
          <p:cNvPr id="3" name="Shape 1"/>
          <p:cNvSpPr/>
          <p:nvPr/>
        </p:nvSpPr>
        <p:spPr>
          <a:xfrm>
            <a:off x="0" y="0"/>
            <a:ext cx="9144000" cy="548640"/>
          </a:xfrm>
          <a:prstGeom prst="rect">
            <a:avLst/>
          </a:prstGeom>
          <a:solidFill>
            <a:srgbClr val="1B2A4A"/>
          </a:solidFill>
          <a:ln w="12700">
            <a:solidFill>
              <a:srgbClr val="FFFFFF">
                <a:alpha val="0"/>
              </a:srgbClr>
            </a:solidFill>
            <a:prstDash val="solid"/>
          </a:ln>
        </p:spPr>
      </p:sp>
      <p:sp>
        <p:nvSpPr>
          <p:cNvPr id="4" name="Text 2"/>
          <p:cNvSpPr/>
          <p:nvPr/>
        </p:nvSpPr>
        <p:spPr>
          <a:xfrm>
            <a:off x="457200" y="102870"/>
            <a:ext cx="7315200" cy="457200"/>
          </a:xfrm>
          <a:prstGeom prst="rect">
            <a:avLst/>
          </a:prstGeom>
          <a:noFill/>
          <a:ln/>
        </p:spPr>
        <p:txBody>
          <a:bodyPr wrap="square" rtlCol="0" anchor="ctr"/>
          <a:lstStyle/>
          <a:p>
            <a:pPr algn="l" indent="0" marL="0">
              <a:buNone/>
            </a:pPr>
            <a:r>
              <a:rPr lang="en-US" sz="2800" b="1" dirty="0">
                <a:solidFill>
                  <a:srgbClr val="FFFFFF"/>
                </a:solidFill>
                <a:latin typeface="Arial" pitchFamily="34" charset="0"/>
                <a:ea typeface="Arial" pitchFamily="34" charset="-122"/>
                <a:cs typeface="Arial" pitchFamily="34" charset="-120"/>
              </a:rPr>
              <a:t>Trend Analysis: Investment &amp; Approvals</a:t>
            </a:r>
            <a:endParaRPr lang="en-US" sz="2800" dirty="0"/>
          </a:p>
        </p:txBody>
      </p:sp>
      <p:graphicFrame>
        <p:nvGraphicFramePr>
          <p:cNvPr id="5" name="Chart 0" descr=""/>
          <p:cNvGraphicFramePr/>
          <p:nvPr/>
        </p:nvGraphicFramePr>
        <p:xfrm>
          <a:off x="914400" y="914400"/>
          <a:ext cx="7315200" cy="3343275"/>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457200" y="4783455"/>
            <a:ext cx="8229600" cy="257175"/>
          </a:xfrm>
          <a:prstGeom prst="rect">
            <a:avLst/>
          </a:prstGeom>
          <a:noFill/>
          <a:ln/>
        </p:spPr>
        <p:txBody>
          <a:bodyPr wrap="square" rtlCol="0" anchor="ctr"/>
          <a:lstStyle/>
          <a:p>
            <a:pPr algn="l" indent="0" marL="0">
              <a:buNone/>
            </a:pPr>
            <a:r>
              <a:rPr lang="en-US" sz="900" dirty="0">
                <a:solidFill>
                  <a:srgbClr val="B0BEC5"/>
                </a:solidFill>
                <a:latin typeface="Arial" pitchFamily="34" charset="0"/>
                <a:ea typeface="Arial" pitchFamily="34" charset="-122"/>
                <a:cs typeface="Arial" pitchFamily="34" charset="-120"/>
              </a:rPr>
              <a:t>AI in Healthcare | Trends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dc:title>
  <dc:subject>AI in Healthcare</dc:subject>
  <dc:creator>Generated with a one-shot workflow</dc:creator>
  <cp:lastModifiedBy>Generated with a one-shot workflow</cp:lastModifiedBy>
  <cp:revision>1</cp:revision>
  <dcterms:created xsi:type="dcterms:W3CDTF">2026-04-21T02:49:21Z</dcterms:created>
  <dcterms:modified xsi:type="dcterms:W3CDTF">2026-04-21T02:49:21Z</dcterms:modified>
</cp:coreProperties>
</file>